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733" r:id="rId4"/>
  </p:sldMasterIdLst>
  <p:notesMasterIdLst>
    <p:notesMasterId r:id="rId28"/>
  </p:notesMasterIdLst>
  <p:sldIdLst>
    <p:sldId id="339" r:id="rId5"/>
    <p:sldId id="444" r:id="rId6"/>
    <p:sldId id="445" r:id="rId7"/>
    <p:sldId id="446" r:id="rId8"/>
    <p:sldId id="464" r:id="rId9"/>
    <p:sldId id="471" r:id="rId10"/>
    <p:sldId id="466" r:id="rId11"/>
    <p:sldId id="472" r:id="rId12"/>
    <p:sldId id="465" r:id="rId13"/>
    <p:sldId id="362" r:id="rId14"/>
    <p:sldId id="450" r:id="rId15"/>
    <p:sldId id="456" r:id="rId16"/>
    <p:sldId id="460" r:id="rId17"/>
    <p:sldId id="476" r:id="rId18"/>
    <p:sldId id="475" r:id="rId19"/>
    <p:sldId id="461" r:id="rId20"/>
    <p:sldId id="462" r:id="rId21"/>
    <p:sldId id="474" r:id="rId22"/>
    <p:sldId id="473" r:id="rId23"/>
    <p:sldId id="463" r:id="rId24"/>
    <p:sldId id="343" r:id="rId25"/>
    <p:sldId id="468" r:id="rId26"/>
    <p:sldId id="470" r:id="rId27"/>
  </p:sldIdLst>
  <p:sldSz cx="12192000" cy="6858000"/>
  <p:notesSz cx="12192000" cy="6858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8" userDrawn="1">
          <p15:clr>
            <a:srgbClr val="A4A3A4"/>
          </p15:clr>
        </p15:guide>
        <p15:guide id="2" pos="528" userDrawn="1">
          <p15:clr>
            <a:srgbClr val="A4A3A4"/>
          </p15:clr>
        </p15:guide>
        <p15:guide id="3" pos="1065" userDrawn="1">
          <p15:clr>
            <a:srgbClr val="A4A3A4"/>
          </p15:clr>
        </p15:guide>
        <p15:guide id="4" pos="1601" userDrawn="1">
          <p15:clr>
            <a:srgbClr val="A4A3A4"/>
          </p15:clr>
        </p15:guide>
        <p15:guide id="5" pos="2137" userDrawn="1">
          <p15:clr>
            <a:srgbClr val="A4A3A4"/>
          </p15:clr>
        </p15:guide>
        <p15:guide id="6" pos="2672" userDrawn="1">
          <p15:clr>
            <a:srgbClr val="A4A3A4"/>
          </p15:clr>
        </p15:guide>
        <p15:guide id="7" pos="3208" userDrawn="1">
          <p15:clr>
            <a:srgbClr val="A4A3A4"/>
          </p15:clr>
        </p15:guide>
        <p15:guide id="8" pos="3744" userDrawn="1">
          <p15:clr>
            <a:srgbClr val="A4A3A4"/>
          </p15:clr>
        </p15:guide>
        <p15:guide id="9" pos="4280" userDrawn="1">
          <p15:clr>
            <a:srgbClr val="A4A3A4"/>
          </p15:clr>
        </p15:guide>
        <p15:guide id="10" pos="4816" userDrawn="1">
          <p15:clr>
            <a:srgbClr val="A4A3A4"/>
          </p15:clr>
        </p15:guide>
        <p15:guide id="11" pos="5351" userDrawn="1">
          <p15:clr>
            <a:srgbClr val="A4A3A4"/>
          </p15:clr>
        </p15:guide>
        <p15:guide id="12" orient="horz" pos="1065" userDrawn="1">
          <p15:clr>
            <a:srgbClr val="A4A3A4"/>
          </p15:clr>
        </p15:guide>
        <p15:guide id="13" orient="horz" pos="1601" userDrawn="1">
          <p15:clr>
            <a:srgbClr val="A4A3A4"/>
          </p15:clr>
        </p15:guide>
        <p15:guide id="14" orient="horz" pos="2137" userDrawn="1">
          <p15:clr>
            <a:srgbClr val="A4A3A4"/>
          </p15:clr>
        </p15:guide>
        <p15:guide id="15" orient="horz" pos="2672" userDrawn="1">
          <p15:clr>
            <a:srgbClr val="A4A3A4"/>
          </p15:clr>
        </p15:guide>
        <p15:guide id="16" orient="horz" pos="3208" userDrawn="1">
          <p15:clr>
            <a:srgbClr val="A4A3A4"/>
          </p15:clr>
        </p15:guide>
        <p15:guide id="17" orient="horz" pos="3744" userDrawn="1">
          <p15:clr>
            <a:srgbClr val="A4A3A4"/>
          </p15:clr>
        </p15:guide>
        <p15:guide id="18" pos="5880" userDrawn="1">
          <p15:clr>
            <a:srgbClr val="A4A3A4"/>
          </p15:clr>
        </p15:guide>
        <p15:guide id="19" pos="6423" userDrawn="1">
          <p15:clr>
            <a:srgbClr val="A4A3A4"/>
          </p15:clr>
        </p15:guide>
        <p15:guide id="20" pos="6960" userDrawn="1">
          <p15:clr>
            <a:srgbClr val="A4A3A4"/>
          </p15:clr>
        </p15:guide>
        <p15:guide id="21" pos="7495" userDrawn="1">
          <p15:clr>
            <a:srgbClr val="A4A3A4"/>
          </p15:clr>
        </p15:guide>
        <p15:guide id="22" pos="76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3C760B2-86F9-C4AF-CA09-49FC7E2BDDBE}" name="Josée Aspinall" initials="JA" userId="S::josee.aspinall@umontreal.ca::63789e0b-2352-4824-ab3e-1dcd8b71dfb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734" autoAdjust="0"/>
    <p:restoredTop sz="95964"/>
  </p:normalViewPr>
  <p:slideViewPr>
    <p:cSldViewPr snapToGrid="0">
      <p:cViewPr varScale="1">
        <p:scale>
          <a:sx n="107" d="100"/>
          <a:sy n="107" d="100"/>
        </p:scale>
        <p:origin x="1320" y="160"/>
      </p:cViewPr>
      <p:guideLst>
        <p:guide orient="horz" pos="528"/>
        <p:guide pos="528"/>
        <p:guide pos="1065"/>
        <p:guide pos="1601"/>
        <p:guide pos="2137"/>
        <p:guide pos="2672"/>
        <p:guide pos="3208"/>
        <p:guide pos="3744"/>
        <p:guide pos="4280"/>
        <p:guide pos="4816"/>
        <p:guide pos="5351"/>
        <p:guide orient="horz" pos="1065"/>
        <p:guide orient="horz" pos="1601"/>
        <p:guide orient="horz" pos="2137"/>
        <p:guide orient="horz" pos="2672"/>
        <p:guide orient="horz" pos="3208"/>
        <p:guide orient="horz" pos="3744"/>
        <p:guide pos="5880"/>
        <p:guide pos="6423"/>
        <p:guide pos="6960"/>
        <p:guide pos="7495"/>
        <p:guide pos="767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384"/>
    </p:cViewPr>
  </p:sorterViewPr>
  <p:notesViewPr>
    <p:cSldViewPr snapToGrid="0">
      <p:cViewPr varScale="1">
        <p:scale>
          <a:sx n="112" d="100"/>
          <a:sy n="112" d="100"/>
        </p:scale>
        <p:origin x="636" y="78"/>
      </p:cViewPr>
      <p:guideLst/>
    </p:cSldViewPr>
  </p:notesViewPr>
  <p:gridSpacing cx="850392" cy="850392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E8B2CB-0CB8-47FA-9EAF-7C3297948292}" type="datetimeFigureOut">
              <a:rPr lang="fr-CA" smtClean="0"/>
              <a:t>2025-02-05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FB8E14-3758-4E01-BA3B-D9F8C48CAD7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2015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uverture ou cloture - 01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BEF4FA5-C64B-4F43-B74D-25835A129760}"/>
              </a:ext>
            </a:extLst>
          </p:cNvPr>
          <p:cNvSpPr/>
          <p:nvPr/>
        </p:nvSpPr>
        <p:spPr>
          <a:xfrm>
            <a:off x="0" y="0"/>
            <a:ext cx="5943600" cy="5943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4B96B0DE-1A27-4923-A603-B6E89F6899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486" y="1726474"/>
            <a:ext cx="4497978" cy="449797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C643F3F-6B69-47F8-BCE5-815B38475DEF}"/>
              </a:ext>
            </a:extLst>
          </p:cNvPr>
          <p:cNvSpPr/>
          <p:nvPr userDrawn="1"/>
        </p:nvSpPr>
        <p:spPr>
          <a:xfrm>
            <a:off x="-1" y="-3133"/>
            <a:ext cx="4320000" cy="43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7A8D10-7829-46F2-B915-6822A050FFE8}"/>
              </a:ext>
            </a:extLst>
          </p:cNvPr>
          <p:cNvSpPr/>
          <p:nvPr userDrawn="1"/>
        </p:nvSpPr>
        <p:spPr>
          <a:xfrm>
            <a:off x="0" y="0"/>
            <a:ext cx="2880000" cy="288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2472ED1A-E8E5-4B05-A6BC-6D7CBCEAA6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34"/>
            <a:ext cx="1810011" cy="1810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8403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74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/ Contenu avec imag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039127E-F6A2-4969-A071-47D63AFB4052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914401" y="6356984"/>
            <a:ext cx="5303520" cy="365125"/>
          </a:xfrm>
        </p:spPr>
        <p:txBody>
          <a:bodyPr/>
          <a:lstStyle/>
          <a:p>
            <a:r>
              <a:rPr lang="fr-CA"/>
              <a:t>Université de Montréal</a:t>
            </a:r>
            <a:endParaRPr lang="fr-CA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FABDD7D-8BCB-40FF-A16F-3BEE20511D70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 marL="200025"/>
            <a:fld id="{81D60167-4931-47E6-BA6A-407CBD079E47}" type="slidenum">
              <a:rPr lang="fr-CA" smtClean="0"/>
              <a:pPr marL="200025"/>
              <a:t>‹n°›</a:t>
            </a:fld>
            <a:endParaRPr lang="fr-CA" dirty="0"/>
          </a:p>
        </p:txBody>
      </p:sp>
      <p:sp>
        <p:nvSpPr>
          <p:cNvPr id="10" name="Espace réservé du contenu - colonne gauche">
            <a:extLst>
              <a:ext uri="{FF2B5EF4-FFF2-40B4-BE49-F238E27FC236}">
                <a16:creationId xmlns:a16="http://schemas.microsoft.com/office/drawing/2014/main" id="{66E8FCCD-DB32-4577-97E1-0197C58C2FAF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914399" y="2141621"/>
            <a:ext cx="5303520" cy="3984859"/>
          </a:xfrm>
        </p:spPr>
        <p:txBody>
          <a:bodyPr/>
          <a:lstStyle>
            <a:lvl1pPr>
              <a:spcBef>
                <a:spcPts val="600"/>
              </a:spcBef>
              <a:defRPr b="1">
                <a:solidFill>
                  <a:schemeClr val="accent4"/>
                </a:solidFill>
              </a:defRPr>
            </a:lvl1pPr>
            <a:lvl2pPr marL="0" indent="0">
              <a:buNone/>
              <a:defRPr sz="1600"/>
            </a:lvl2pPr>
            <a:lvl3pPr marL="228600" indent="-228600">
              <a:buSzPct val="100000"/>
              <a:buFont typeface="Arial" panose="020B0604020202020204" pitchFamily="34" charset="0"/>
              <a:buChar char="•"/>
              <a:defRPr sz="1600"/>
            </a:lvl3pPr>
            <a:lvl4pPr marL="457200" indent="-228600">
              <a:spcAft>
                <a:spcPts val="500"/>
              </a:spcAft>
              <a:buSzPct val="100000"/>
              <a:buFont typeface="Symbol" panose="05050102010706020507" pitchFamily="18" charset="2"/>
              <a:buChar char="-"/>
              <a:defRPr lang="fr-F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CA" dirty="0"/>
              <a:t>Insérer le texte ici. Utiliser la commande « Augmenter le niveau de liste » pour passer d’un niveau à l’autre. </a:t>
            </a:r>
            <a:br>
              <a:rPr lang="fr-CA" dirty="0"/>
            </a:br>
            <a:r>
              <a:rPr lang="fr-CA" dirty="0"/>
              <a:t>Niveau 1 = titre de paragraphe : </a:t>
            </a:r>
            <a:r>
              <a:rPr lang="fr-CA" dirty="0" err="1"/>
              <a:t>arial</a:t>
            </a:r>
            <a:r>
              <a:rPr lang="fr-CA" dirty="0"/>
              <a:t> gras, couleur accent.</a:t>
            </a:r>
            <a:br>
              <a:rPr lang="fr-CA" dirty="0"/>
            </a:br>
            <a:r>
              <a:rPr lang="fr-CA" dirty="0"/>
              <a:t>Niveau 2 = texte de paragraphe: </a:t>
            </a:r>
            <a:r>
              <a:rPr lang="fr-CA" dirty="0" err="1"/>
              <a:t>arial</a:t>
            </a:r>
            <a:r>
              <a:rPr lang="fr-CA" dirty="0"/>
              <a:t>, couleur automatique foncée.</a:t>
            </a:r>
            <a:br>
              <a:rPr lang="fr-CA" dirty="0"/>
            </a:br>
            <a:r>
              <a:rPr lang="fr-CA" dirty="0"/>
              <a:t>Niveau 3 et 4 = listes à puce.</a:t>
            </a:r>
            <a:endParaRPr lang="fr-FR" dirty="0"/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278" name="Forme libre : carré couleur accent - bas droite">
            <a:extLst>
              <a:ext uri="{FF2B5EF4-FFF2-40B4-BE49-F238E27FC236}">
                <a16:creationId xmlns:a16="http://schemas.microsoft.com/office/drawing/2014/main" id="{04668A44-55CC-452B-9B58-8893C7A3B63B}"/>
              </a:ext>
            </a:extLst>
          </p:cNvPr>
          <p:cNvSpPr>
            <a:spLocks noChangeAspect="1"/>
          </p:cNvSpPr>
          <p:nvPr/>
        </p:nvSpPr>
        <p:spPr>
          <a:xfrm>
            <a:off x="8762998" y="3428998"/>
            <a:ext cx="3429002" cy="3429002"/>
          </a:xfrm>
          <a:custGeom>
            <a:avLst/>
            <a:gdLst>
              <a:gd name="connsiteX0" fmla="*/ 0 w 5995851"/>
              <a:gd name="connsiteY0" fmla="*/ 0 h 5995851"/>
              <a:gd name="connsiteX1" fmla="*/ 5995851 w 5995851"/>
              <a:gd name="connsiteY1" fmla="*/ 0 h 5995851"/>
              <a:gd name="connsiteX2" fmla="*/ 5995851 w 5995851"/>
              <a:gd name="connsiteY2" fmla="*/ 2566851 h 5995851"/>
              <a:gd name="connsiteX3" fmla="*/ 2566851 w 5995851"/>
              <a:gd name="connsiteY3" fmla="*/ 2566851 h 5995851"/>
              <a:gd name="connsiteX4" fmla="*/ 2566851 w 5995851"/>
              <a:gd name="connsiteY4" fmla="*/ 5995851 h 5995851"/>
              <a:gd name="connsiteX5" fmla="*/ 0 w 5995851"/>
              <a:gd name="connsiteY5" fmla="*/ 5995851 h 5995851"/>
              <a:gd name="connsiteX6" fmla="*/ 0 w 5995851"/>
              <a:gd name="connsiteY6" fmla="*/ 0 h 5995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5851" h="5995851">
                <a:moveTo>
                  <a:pt x="0" y="0"/>
                </a:moveTo>
                <a:lnTo>
                  <a:pt x="5995851" y="0"/>
                </a:lnTo>
                <a:lnTo>
                  <a:pt x="5995851" y="2566851"/>
                </a:lnTo>
                <a:lnTo>
                  <a:pt x="2566851" y="2566851"/>
                </a:lnTo>
                <a:lnTo>
                  <a:pt x="2566851" y="5995851"/>
                </a:lnTo>
                <a:lnTo>
                  <a:pt x="0" y="5995851"/>
                </a:lnTo>
                <a:lnTo>
                  <a:pt x="0" y="0"/>
                </a:lnTo>
                <a:close/>
              </a:path>
            </a:pathLst>
          </a:custGeom>
          <a:solidFill>
            <a:srgbClr val="FDE1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CA"/>
          </a:p>
        </p:txBody>
      </p:sp>
      <p:sp>
        <p:nvSpPr>
          <p:cNvPr id="279" name="Espace réservé pour une image">
            <a:extLst>
              <a:ext uri="{FF2B5EF4-FFF2-40B4-BE49-F238E27FC236}">
                <a16:creationId xmlns:a16="http://schemas.microsoft.com/office/drawing/2014/main" id="{3E545320-796C-4FF5-B959-9D05E1F4DB77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763000" y="3429000"/>
            <a:ext cx="3429000" cy="3429000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r>
              <a:rPr lang="fr-CA" dirty="0"/>
              <a:t>Insérer image si désiré</a:t>
            </a:r>
          </a:p>
        </p:txBody>
      </p:sp>
      <p:sp>
        <p:nvSpPr>
          <p:cNvPr id="12" name="Titre">
            <a:extLst>
              <a:ext uri="{FF2B5EF4-FFF2-40B4-BE49-F238E27FC236}">
                <a16:creationId xmlns:a16="http://schemas.microsoft.com/office/drawing/2014/main" id="{083E2638-0907-4296-A837-AA3E16D5BF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Insérer le titre ici</a:t>
            </a:r>
            <a:endParaRPr lang="fr-CA" dirty="0"/>
          </a:p>
        </p:txBody>
      </p:sp>
      <p:sp>
        <p:nvSpPr>
          <p:cNvPr id="22" name="Espace réservé du texte  - fil d'Ariane">
            <a:extLst>
              <a:ext uri="{FF2B5EF4-FFF2-40B4-BE49-F238E27FC236}">
                <a16:creationId xmlns:a16="http://schemas.microsoft.com/office/drawing/2014/main" id="{D6E72B4C-865D-4A9D-89C1-58D5825710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14397" y="274320"/>
            <a:ext cx="4421877" cy="4104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solidFill>
                  <a:srgbClr val="006CB7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FontTx/>
              <a:buNone/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dirty="0"/>
              <a:t>Insérer du texte ( titre de la section)</a:t>
            </a:r>
          </a:p>
        </p:txBody>
      </p:sp>
      <p:sp>
        <p:nvSpPr>
          <p:cNvPr id="9" name="Forme libre : carré couleur accent - bas droite">
            <a:extLst>
              <a:ext uri="{FF2B5EF4-FFF2-40B4-BE49-F238E27FC236}">
                <a16:creationId xmlns:a16="http://schemas.microsoft.com/office/drawing/2014/main" id="{401BEA3B-D07E-44BB-8F2E-65B1F65CEAF6}"/>
              </a:ext>
            </a:extLst>
          </p:cNvPr>
          <p:cNvSpPr>
            <a:spLocks noChangeAspect="1"/>
          </p:cNvSpPr>
          <p:nvPr userDrawn="1"/>
        </p:nvSpPr>
        <p:spPr>
          <a:xfrm>
            <a:off x="8762998" y="3428998"/>
            <a:ext cx="3429002" cy="3429002"/>
          </a:xfrm>
          <a:custGeom>
            <a:avLst/>
            <a:gdLst>
              <a:gd name="connsiteX0" fmla="*/ 0 w 5995851"/>
              <a:gd name="connsiteY0" fmla="*/ 0 h 5995851"/>
              <a:gd name="connsiteX1" fmla="*/ 5995851 w 5995851"/>
              <a:gd name="connsiteY1" fmla="*/ 0 h 5995851"/>
              <a:gd name="connsiteX2" fmla="*/ 5995851 w 5995851"/>
              <a:gd name="connsiteY2" fmla="*/ 2566851 h 5995851"/>
              <a:gd name="connsiteX3" fmla="*/ 2566851 w 5995851"/>
              <a:gd name="connsiteY3" fmla="*/ 2566851 h 5995851"/>
              <a:gd name="connsiteX4" fmla="*/ 2566851 w 5995851"/>
              <a:gd name="connsiteY4" fmla="*/ 5995851 h 5995851"/>
              <a:gd name="connsiteX5" fmla="*/ 0 w 5995851"/>
              <a:gd name="connsiteY5" fmla="*/ 5995851 h 5995851"/>
              <a:gd name="connsiteX6" fmla="*/ 0 w 5995851"/>
              <a:gd name="connsiteY6" fmla="*/ 0 h 5995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5851" h="5995851">
                <a:moveTo>
                  <a:pt x="0" y="0"/>
                </a:moveTo>
                <a:lnTo>
                  <a:pt x="5995851" y="0"/>
                </a:lnTo>
                <a:lnTo>
                  <a:pt x="5995851" y="2566851"/>
                </a:lnTo>
                <a:lnTo>
                  <a:pt x="2566851" y="2566851"/>
                </a:lnTo>
                <a:lnTo>
                  <a:pt x="2566851" y="5995851"/>
                </a:lnTo>
                <a:lnTo>
                  <a:pt x="0" y="5995851"/>
                </a:lnTo>
                <a:lnTo>
                  <a:pt x="0" y="0"/>
                </a:lnTo>
                <a:close/>
              </a:path>
            </a:pathLst>
          </a:custGeom>
          <a:solidFill>
            <a:srgbClr val="FDE1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676188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/ Contenu -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ED75104-D63D-41EC-AB37-DB2D145C2B6C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9649326" y="6356350"/>
            <a:ext cx="1806184" cy="365125"/>
          </a:xfrm>
        </p:spPr>
        <p:txBody>
          <a:bodyPr/>
          <a:lstStyle/>
          <a:p>
            <a:endParaRPr lang="fr-CA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039127E-F6A2-4969-A071-47D63AFB4052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fr-CA"/>
              <a:t>Université de Montréal</a:t>
            </a:r>
            <a:endParaRPr lang="fr-CA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FABDD7D-8BCB-40FF-A16F-3BEE20511D70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 marL="200025"/>
            <a:fld id="{81D60167-4931-47E6-BA6A-407CBD079E47}" type="slidenum">
              <a:rPr lang="fr-CA" smtClean="0"/>
              <a:pPr marL="200025"/>
              <a:t>‹n°›</a:t>
            </a:fld>
            <a:endParaRPr lang="fr-CA" dirty="0"/>
          </a:p>
        </p:txBody>
      </p:sp>
      <p:sp>
        <p:nvSpPr>
          <p:cNvPr id="14" name="Espace réservé du contenu - colonne droite">
            <a:extLst>
              <a:ext uri="{FF2B5EF4-FFF2-40B4-BE49-F238E27FC236}">
                <a16:creationId xmlns:a16="http://schemas.microsoft.com/office/drawing/2014/main" id="{78E07DCC-9F5C-48A7-AD6C-3B5F96B62D95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6700630" y="2141621"/>
            <a:ext cx="4754880" cy="3984859"/>
          </a:xfrm>
        </p:spPr>
        <p:txBody>
          <a:bodyPr/>
          <a:lstStyle>
            <a:lvl1pPr>
              <a:spcBef>
                <a:spcPts val="600"/>
              </a:spcBef>
              <a:defRPr b="1">
                <a:solidFill>
                  <a:schemeClr val="accent4"/>
                </a:solidFill>
              </a:defRPr>
            </a:lvl1pPr>
            <a:lvl2pPr marL="0" indent="0">
              <a:buNone/>
              <a:defRPr sz="1600"/>
            </a:lvl2pPr>
            <a:lvl3pPr marL="228600" indent="-228600">
              <a:buSzPct val="100000"/>
              <a:buFont typeface="Arial" panose="020B0604020202020204" pitchFamily="34" charset="0"/>
              <a:buChar char="•"/>
              <a:defRPr sz="1600"/>
            </a:lvl3pPr>
            <a:lvl4pPr marL="457200" indent="-228600">
              <a:spcAft>
                <a:spcPts val="500"/>
              </a:spcAft>
              <a:buSzPct val="100000"/>
              <a:buFont typeface="Symbol" panose="05050102010706020507" pitchFamily="18" charset="2"/>
              <a:buChar char="-"/>
              <a:defRPr lang="fr-F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CA" dirty="0"/>
              <a:t>Insérer le texte ici. Utiliser la commande « Augmenter le niveau de liste » pour passer d’un niveau à l’autre. </a:t>
            </a:r>
            <a:br>
              <a:rPr lang="fr-CA" dirty="0"/>
            </a:br>
            <a:r>
              <a:rPr lang="fr-CA" dirty="0"/>
              <a:t>Niveau 1 = titre de paragraphe : </a:t>
            </a:r>
            <a:r>
              <a:rPr lang="fr-CA" dirty="0" err="1"/>
              <a:t>arial</a:t>
            </a:r>
            <a:r>
              <a:rPr lang="fr-CA" dirty="0"/>
              <a:t> gras, couleur accent.</a:t>
            </a:r>
            <a:br>
              <a:rPr lang="fr-CA" dirty="0"/>
            </a:br>
            <a:r>
              <a:rPr lang="fr-CA" dirty="0"/>
              <a:t>Niveau 2 = texte de paragraphe: </a:t>
            </a:r>
            <a:r>
              <a:rPr lang="fr-CA" dirty="0" err="1"/>
              <a:t>arial</a:t>
            </a:r>
            <a:r>
              <a:rPr lang="fr-CA" dirty="0"/>
              <a:t>, couleur automatique foncée.</a:t>
            </a:r>
            <a:br>
              <a:rPr lang="fr-CA" dirty="0"/>
            </a:br>
            <a:r>
              <a:rPr lang="fr-CA" dirty="0"/>
              <a:t>Niveau 3 et 4 = listes à puce.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10" name="Espace réservé du contenu - colonne gauche">
            <a:extLst>
              <a:ext uri="{FF2B5EF4-FFF2-40B4-BE49-F238E27FC236}">
                <a16:creationId xmlns:a16="http://schemas.microsoft.com/office/drawing/2014/main" id="{66E8FCCD-DB32-4577-97E1-0197C58C2FAF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914398" y="2141621"/>
            <a:ext cx="4754880" cy="3984859"/>
          </a:xfrm>
        </p:spPr>
        <p:txBody>
          <a:bodyPr/>
          <a:lstStyle>
            <a:lvl1pPr>
              <a:spcBef>
                <a:spcPts val="600"/>
              </a:spcBef>
              <a:defRPr b="1">
                <a:solidFill>
                  <a:schemeClr val="accent4"/>
                </a:solidFill>
              </a:defRPr>
            </a:lvl1pPr>
            <a:lvl2pPr marL="0" indent="0">
              <a:buNone/>
              <a:defRPr sz="1600"/>
            </a:lvl2pPr>
            <a:lvl3pPr marL="228600" indent="-228600">
              <a:buSzPct val="100000"/>
              <a:buFont typeface="Arial" panose="020B0604020202020204" pitchFamily="34" charset="0"/>
              <a:buChar char="•"/>
              <a:defRPr sz="1600"/>
            </a:lvl3pPr>
            <a:lvl4pPr marL="457200" indent="-228600">
              <a:spcAft>
                <a:spcPts val="500"/>
              </a:spcAft>
              <a:buSzPct val="100000"/>
              <a:buFont typeface="Symbol" panose="05050102010706020507" pitchFamily="18" charset="2"/>
              <a:buChar char="-"/>
              <a:defRPr lang="fr-F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CA" dirty="0"/>
              <a:t>Insérer le texte ici. Utiliser la commande « Augmenter le niveau de liste » pour passer d’un niveau à l’autre. </a:t>
            </a:r>
            <a:br>
              <a:rPr lang="fr-CA" dirty="0"/>
            </a:br>
            <a:r>
              <a:rPr lang="fr-CA" dirty="0"/>
              <a:t>Niveau 1 = titre de paragraphe : </a:t>
            </a:r>
            <a:r>
              <a:rPr lang="fr-CA" dirty="0" err="1"/>
              <a:t>arial</a:t>
            </a:r>
            <a:r>
              <a:rPr lang="fr-CA" dirty="0"/>
              <a:t> gras, couleur accent.</a:t>
            </a:r>
            <a:br>
              <a:rPr lang="fr-CA" dirty="0"/>
            </a:br>
            <a:r>
              <a:rPr lang="fr-CA" dirty="0"/>
              <a:t>Niveau 2 = texte de paragraphe: </a:t>
            </a:r>
            <a:r>
              <a:rPr lang="fr-CA" dirty="0" err="1"/>
              <a:t>arial</a:t>
            </a:r>
            <a:r>
              <a:rPr lang="fr-CA" dirty="0"/>
              <a:t>, couleur automatique foncée.</a:t>
            </a:r>
            <a:br>
              <a:rPr lang="fr-CA" dirty="0"/>
            </a:br>
            <a:r>
              <a:rPr lang="fr-CA" dirty="0"/>
              <a:t>Niveau 3 et 4 = listes à puce.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12" name="Titre 11">
            <a:extLst>
              <a:ext uri="{FF2B5EF4-FFF2-40B4-BE49-F238E27FC236}">
                <a16:creationId xmlns:a16="http://schemas.microsoft.com/office/drawing/2014/main" id="{083E2638-0907-4296-A837-AA3E16D5BF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Insérer le Titre ici</a:t>
            </a:r>
            <a:endParaRPr lang="fr-CA" dirty="0"/>
          </a:p>
        </p:txBody>
      </p:sp>
      <p:sp>
        <p:nvSpPr>
          <p:cNvPr id="22" name="Espace réservé du texte  - fil d'Ariane">
            <a:extLst>
              <a:ext uri="{FF2B5EF4-FFF2-40B4-BE49-F238E27FC236}">
                <a16:creationId xmlns:a16="http://schemas.microsoft.com/office/drawing/2014/main" id="{D6E72B4C-865D-4A9D-89C1-58D5825710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14397" y="274320"/>
            <a:ext cx="4421877" cy="4104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solidFill>
                  <a:srgbClr val="006CB7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FontTx/>
              <a:buNone/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dirty="0"/>
              <a:t>Insérer du texte (titre de la section)</a:t>
            </a:r>
          </a:p>
        </p:txBody>
      </p:sp>
    </p:spTree>
    <p:extLst>
      <p:ext uri="{BB962C8B-B14F-4D97-AF65-F5344CB8AC3E}">
        <p14:creationId xmlns:p14="http://schemas.microsoft.com/office/powerpoint/2010/main" val="37528086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/ Sous-titre / Contenu - 1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ED75104-D63D-41EC-AB37-DB2D145C2B6C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9649326" y="6356350"/>
            <a:ext cx="1780674" cy="365125"/>
          </a:xfrm>
        </p:spPr>
        <p:txBody>
          <a:bodyPr/>
          <a:lstStyle/>
          <a:p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039127E-F6A2-4969-A071-47D63AFB4052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fr-CA"/>
              <a:t>Université de Montréal</a:t>
            </a:r>
            <a:endParaRPr lang="fr-CA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FABDD7D-8BCB-40FF-A16F-3BEE20511D70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 marL="200025"/>
            <a:fld id="{81D60167-4931-47E6-BA6A-407CBD079E47}" type="slidenum">
              <a:rPr lang="fr-CA" smtClean="0"/>
              <a:pPr marL="200025"/>
              <a:t>‹n°›</a:t>
            </a:fld>
            <a:endParaRPr lang="fr-CA" dirty="0"/>
          </a:p>
        </p:txBody>
      </p:sp>
      <p:sp>
        <p:nvSpPr>
          <p:cNvPr id="10" name="Espace réservé du contenu - colonne gauche">
            <a:extLst>
              <a:ext uri="{FF2B5EF4-FFF2-40B4-BE49-F238E27FC236}">
                <a16:creationId xmlns:a16="http://schemas.microsoft.com/office/drawing/2014/main" id="{66E8FCCD-DB32-4577-97E1-0197C58C2FAF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914398" y="2560320"/>
            <a:ext cx="10058400" cy="3289905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1600"/>
            </a:lvl2pPr>
            <a:lvl3pPr marL="228600" indent="-228600">
              <a:buSzPct val="100000"/>
              <a:buFont typeface="Arial" panose="020B0604020202020204" pitchFamily="34" charset="0"/>
              <a:buChar char="•"/>
              <a:defRPr sz="1600"/>
            </a:lvl3pPr>
            <a:lvl4pPr marL="457200" indent="-228600">
              <a:spcAft>
                <a:spcPts val="500"/>
              </a:spcAft>
              <a:buSzPct val="100000"/>
              <a:buFont typeface="Symbol" panose="05050102010706020507" pitchFamily="18" charset="2"/>
              <a:buChar char="-"/>
              <a:defRPr lang="fr-F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CA" dirty="0"/>
              <a:t>Insérer le texte ici. Utiliser la commande « Augmenter le niveau de liste » pour passer d’un niveau à l’autre. </a:t>
            </a:r>
            <a:br>
              <a:rPr lang="fr-CA" dirty="0"/>
            </a:br>
            <a:r>
              <a:rPr lang="fr-CA" dirty="0"/>
              <a:t>Niveau 1 = titre de paragraphe : </a:t>
            </a:r>
            <a:r>
              <a:rPr lang="fr-CA" dirty="0" err="1"/>
              <a:t>arial</a:t>
            </a:r>
            <a:r>
              <a:rPr lang="fr-CA" dirty="0"/>
              <a:t> gras, couleur accent.</a:t>
            </a:r>
            <a:br>
              <a:rPr lang="fr-CA" dirty="0"/>
            </a:br>
            <a:r>
              <a:rPr lang="fr-CA" dirty="0"/>
              <a:t>Niveau 2 = texte de paragraphe: </a:t>
            </a:r>
            <a:r>
              <a:rPr lang="fr-CA" dirty="0" err="1"/>
              <a:t>arial</a:t>
            </a:r>
            <a:r>
              <a:rPr lang="fr-CA" dirty="0"/>
              <a:t>, couleur automatique foncée.</a:t>
            </a:r>
            <a:br>
              <a:rPr lang="fr-CA" dirty="0"/>
            </a:br>
            <a:r>
              <a:rPr lang="fr-CA" dirty="0"/>
              <a:t>Niveau 3 et 4 = listes à puce.</a:t>
            </a:r>
            <a:endParaRPr lang="fr-FR" dirty="0"/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11" name="Espace réservé du texte  - sous-titre">
            <a:extLst>
              <a:ext uri="{FF2B5EF4-FFF2-40B4-BE49-F238E27FC236}">
                <a16:creationId xmlns:a16="http://schemas.microsoft.com/office/drawing/2014/main" id="{8FEAA6BC-3D17-40AE-BB2B-87EB03C0B6B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" y="1715704"/>
            <a:ext cx="10046368" cy="666549"/>
          </a:xfrm>
        </p:spPr>
        <p:txBody>
          <a:bodyPr lIns="0" tIns="0" rIns="0" bIns="0" anchor="b">
            <a:norm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FontTx/>
              <a:buNone/>
              <a:defRPr sz="32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14400" indent="0">
              <a:buFontTx/>
              <a:buNone/>
              <a:defRPr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371600" indent="0">
              <a:buFontTx/>
              <a:buNone/>
              <a:defRPr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828800" indent="0">
              <a:buFontTx/>
              <a:buNone/>
              <a:defRPr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fr-FR" dirty="0"/>
              <a:t>Insérer sous-titre ici</a:t>
            </a:r>
          </a:p>
        </p:txBody>
      </p:sp>
      <p:sp>
        <p:nvSpPr>
          <p:cNvPr id="12" name="Titre 11">
            <a:extLst>
              <a:ext uri="{FF2B5EF4-FFF2-40B4-BE49-F238E27FC236}">
                <a16:creationId xmlns:a16="http://schemas.microsoft.com/office/drawing/2014/main" id="{083E2638-0907-4296-A837-AA3E16D5BF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Insérer le Titre ici</a:t>
            </a:r>
            <a:endParaRPr lang="fr-CA" dirty="0"/>
          </a:p>
        </p:txBody>
      </p:sp>
      <p:sp>
        <p:nvSpPr>
          <p:cNvPr id="22" name="Espace réservé du texte  - fil d'Ariane">
            <a:extLst>
              <a:ext uri="{FF2B5EF4-FFF2-40B4-BE49-F238E27FC236}">
                <a16:creationId xmlns:a16="http://schemas.microsoft.com/office/drawing/2014/main" id="{D6E72B4C-865D-4A9D-89C1-58D5825710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14397" y="274320"/>
            <a:ext cx="4421877" cy="4104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solidFill>
                  <a:srgbClr val="006CB7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FontTx/>
              <a:buNone/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dirty="0"/>
              <a:t>Insérer du texte ( titre de la section)</a:t>
            </a:r>
          </a:p>
        </p:txBody>
      </p:sp>
    </p:spTree>
    <p:extLst>
      <p:ext uri="{BB962C8B-B14F-4D97-AF65-F5344CB8AC3E}">
        <p14:creationId xmlns:p14="http://schemas.microsoft.com/office/powerpoint/2010/main" val="13745279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/ Sous-titre / Contenu -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ED75104-D63D-41EC-AB37-DB2D145C2B6C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9649326" y="6356350"/>
            <a:ext cx="1780674" cy="365125"/>
          </a:xfrm>
        </p:spPr>
        <p:txBody>
          <a:bodyPr/>
          <a:lstStyle/>
          <a:p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039127E-F6A2-4969-A071-47D63AFB4052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fr-CA"/>
              <a:t>Université de Montréal</a:t>
            </a:r>
            <a:endParaRPr lang="fr-CA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FABDD7D-8BCB-40FF-A16F-3BEE20511D70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 marL="200025"/>
            <a:fld id="{81D60167-4931-47E6-BA6A-407CBD079E47}" type="slidenum">
              <a:rPr lang="fr-CA" smtClean="0"/>
              <a:pPr marL="200025"/>
              <a:t>‹n°›</a:t>
            </a:fld>
            <a:endParaRPr lang="fr-CA" dirty="0"/>
          </a:p>
        </p:txBody>
      </p:sp>
      <p:sp>
        <p:nvSpPr>
          <p:cNvPr id="14" name="Espace réservé du contenu - colonne droite">
            <a:extLst>
              <a:ext uri="{FF2B5EF4-FFF2-40B4-BE49-F238E27FC236}">
                <a16:creationId xmlns:a16="http://schemas.microsoft.com/office/drawing/2014/main" id="{78E07DCC-9F5C-48A7-AD6C-3B5F96B62D95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6700630" y="2560320"/>
            <a:ext cx="4729370" cy="3291840"/>
          </a:xfrm>
        </p:spPr>
        <p:txBody>
          <a:bodyPr>
            <a:noAutofit/>
          </a:bodyPr>
          <a:lstStyle>
            <a:lvl1pPr>
              <a:defRPr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0" indent="0">
              <a:spcBef>
                <a:spcPts val="0"/>
              </a:spcBef>
              <a:buNone/>
              <a:defRPr sz="1600"/>
            </a:lvl2pPr>
            <a:lvl3pPr marL="228600" indent="-228600">
              <a:buSzPct val="100000"/>
              <a:buFont typeface="Arial" panose="020B0604020202020204" pitchFamily="34" charset="0"/>
              <a:buChar char="•"/>
              <a:defRPr sz="1600"/>
            </a:lvl3pPr>
            <a:lvl4pPr marL="457200" indent="-228600">
              <a:spcAft>
                <a:spcPts val="500"/>
              </a:spcAft>
              <a:buSzPct val="100000"/>
              <a:buFont typeface="Symbol" panose="05050102010706020507" pitchFamily="18" charset="2"/>
              <a:buChar char="-"/>
              <a:defRPr lang="fr-F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CA" dirty="0"/>
              <a:t>Insérer le texte ici. Utiliser la commande « Augmenter le niveau de liste » pour passer d’un niveau à l’autre. </a:t>
            </a:r>
            <a:br>
              <a:rPr lang="fr-CA" dirty="0"/>
            </a:br>
            <a:r>
              <a:rPr lang="fr-CA" dirty="0"/>
              <a:t>Niveau 1 = titre de paragraphe : </a:t>
            </a:r>
            <a:r>
              <a:rPr lang="fr-CA" dirty="0" err="1"/>
              <a:t>arial</a:t>
            </a:r>
            <a:r>
              <a:rPr lang="fr-CA" dirty="0"/>
              <a:t> gras, couleur accent.</a:t>
            </a:r>
            <a:br>
              <a:rPr lang="fr-CA" dirty="0"/>
            </a:br>
            <a:r>
              <a:rPr lang="fr-CA" dirty="0"/>
              <a:t>Niveau 2 = texte de paragraphe: </a:t>
            </a:r>
            <a:r>
              <a:rPr lang="fr-CA" dirty="0" err="1"/>
              <a:t>arial</a:t>
            </a:r>
            <a:r>
              <a:rPr lang="fr-CA" dirty="0"/>
              <a:t>, couleur automatique foncée.</a:t>
            </a:r>
            <a:br>
              <a:rPr lang="fr-CA" dirty="0"/>
            </a:br>
            <a:r>
              <a:rPr lang="fr-CA" dirty="0"/>
              <a:t>Niveau 3 et 4 = listes à puce.</a:t>
            </a:r>
            <a:endParaRPr lang="fr-FR" dirty="0"/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10" name="Espace réservé du contenu - colonne gauche">
            <a:extLst>
              <a:ext uri="{FF2B5EF4-FFF2-40B4-BE49-F238E27FC236}">
                <a16:creationId xmlns:a16="http://schemas.microsoft.com/office/drawing/2014/main" id="{66E8FCCD-DB32-4577-97E1-0197C58C2FAF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914398" y="2560320"/>
            <a:ext cx="4754880" cy="3289905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1600"/>
            </a:lvl2pPr>
            <a:lvl3pPr marL="228600" indent="-228600">
              <a:buSzPct val="100000"/>
              <a:buFont typeface="Arial" panose="020B0604020202020204" pitchFamily="34" charset="0"/>
              <a:buChar char="•"/>
              <a:defRPr sz="1600"/>
            </a:lvl3pPr>
            <a:lvl4pPr marL="457200" indent="-228600">
              <a:spcAft>
                <a:spcPts val="500"/>
              </a:spcAft>
              <a:buSzPct val="100000"/>
              <a:buFont typeface="Symbol" panose="05050102010706020507" pitchFamily="18" charset="2"/>
              <a:buChar char="-"/>
              <a:defRPr lang="fr-F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CA" dirty="0"/>
              <a:t>Insérer le texte ici. Utiliser la commande « Augmenter le niveau de liste » pour passer d’un niveau à l’autre. </a:t>
            </a:r>
            <a:br>
              <a:rPr lang="fr-CA" dirty="0"/>
            </a:br>
            <a:r>
              <a:rPr lang="fr-CA" dirty="0"/>
              <a:t>Niveau 1 = titre de paragraphe : </a:t>
            </a:r>
            <a:r>
              <a:rPr lang="fr-CA" dirty="0" err="1"/>
              <a:t>arial</a:t>
            </a:r>
            <a:r>
              <a:rPr lang="fr-CA" dirty="0"/>
              <a:t> gras, couleur accent.</a:t>
            </a:r>
            <a:br>
              <a:rPr lang="fr-CA" dirty="0"/>
            </a:br>
            <a:r>
              <a:rPr lang="fr-CA" dirty="0"/>
              <a:t>Niveau 2 = texte de paragraphe: </a:t>
            </a:r>
            <a:r>
              <a:rPr lang="fr-CA" dirty="0" err="1"/>
              <a:t>arial</a:t>
            </a:r>
            <a:r>
              <a:rPr lang="fr-CA" dirty="0"/>
              <a:t>, couleur automatique foncée.</a:t>
            </a:r>
            <a:br>
              <a:rPr lang="fr-CA" dirty="0"/>
            </a:br>
            <a:r>
              <a:rPr lang="fr-CA" dirty="0"/>
              <a:t>Niveau 3 et 4 = listes à puce.</a:t>
            </a:r>
            <a:endParaRPr lang="fr-FR" dirty="0"/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11" name="Espace réservé du texte - sous titre">
            <a:extLst>
              <a:ext uri="{FF2B5EF4-FFF2-40B4-BE49-F238E27FC236}">
                <a16:creationId xmlns:a16="http://schemas.microsoft.com/office/drawing/2014/main" id="{8FEAA6BC-3D17-40AE-BB2B-87EB03C0B6B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" y="1715704"/>
            <a:ext cx="10046368" cy="666549"/>
          </a:xfrm>
        </p:spPr>
        <p:txBody>
          <a:bodyPr lIns="0" tIns="0" rIns="0" bIns="0" anchor="b">
            <a:norm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FontTx/>
              <a:buNone/>
              <a:defRPr sz="32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14400" indent="0">
              <a:buFontTx/>
              <a:buNone/>
              <a:defRPr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371600" indent="0">
              <a:buFontTx/>
              <a:buNone/>
              <a:defRPr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828800" indent="0">
              <a:buFontTx/>
              <a:buNone/>
              <a:defRPr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fr-FR" dirty="0"/>
              <a:t>Insérer sous-titre ici</a:t>
            </a:r>
          </a:p>
        </p:txBody>
      </p:sp>
      <p:sp>
        <p:nvSpPr>
          <p:cNvPr id="12" name="Titre 11">
            <a:extLst>
              <a:ext uri="{FF2B5EF4-FFF2-40B4-BE49-F238E27FC236}">
                <a16:creationId xmlns:a16="http://schemas.microsoft.com/office/drawing/2014/main" id="{083E2638-0907-4296-A837-AA3E16D5BF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Insérer le Titre ici</a:t>
            </a:r>
            <a:endParaRPr lang="fr-CA" dirty="0"/>
          </a:p>
        </p:txBody>
      </p:sp>
      <p:sp>
        <p:nvSpPr>
          <p:cNvPr id="22" name="Espace réservé du texte  - fil d'Ariane">
            <a:extLst>
              <a:ext uri="{FF2B5EF4-FFF2-40B4-BE49-F238E27FC236}">
                <a16:creationId xmlns:a16="http://schemas.microsoft.com/office/drawing/2014/main" id="{D6E72B4C-865D-4A9D-89C1-58D5825710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14397" y="274320"/>
            <a:ext cx="4421877" cy="4104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solidFill>
                  <a:srgbClr val="006CB7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FontTx/>
              <a:buNone/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dirty="0"/>
              <a:t>Insérer du texte ( titre de la section)</a:t>
            </a:r>
          </a:p>
        </p:txBody>
      </p:sp>
    </p:spTree>
    <p:extLst>
      <p:ext uri="{BB962C8B-B14F-4D97-AF65-F5344CB8AC3E}">
        <p14:creationId xmlns:p14="http://schemas.microsoft.com/office/powerpoint/2010/main" val="32211785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/ contenu à droite / texte blanc">
    <p:bg bwMode="lt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rré couleur grand - arrière plan">
            <a:extLst>
              <a:ext uri="{FF2B5EF4-FFF2-40B4-BE49-F238E27FC236}">
                <a16:creationId xmlns:a16="http://schemas.microsoft.com/office/drawing/2014/main" id="{70C92FD8-BBDF-42D9-BCEC-CA7F938E4561}"/>
              </a:ext>
            </a:extLst>
          </p:cNvPr>
          <p:cNvSpPr>
            <a:spLocks noChangeAspect="1"/>
          </p:cNvSpPr>
          <p:nvPr/>
        </p:nvSpPr>
        <p:spPr>
          <a:xfrm>
            <a:off x="5186149" y="0"/>
            <a:ext cx="700585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5" name="Logo-UdeM-monde-bleu" hidden="1">
            <a:extLst>
              <a:ext uri="{FF2B5EF4-FFF2-40B4-BE49-F238E27FC236}">
                <a16:creationId xmlns:a16="http://schemas.microsoft.com/office/drawing/2014/main" id="{1EB0B8F1-347F-4C15-BF53-15C7DAF0DA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8985" y="6275323"/>
            <a:ext cx="1576891" cy="321637"/>
          </a:xfrm>
          <a:prstGeom prst="rect">
            <a:avLst/>
          </a:prstGeom>
        </p:spPr>
      </p:pic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6BCF2C9-079D-499F-8B71-F06A7F31B33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914400" y="6356984"/>
            <a:ext cx="378994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CA"/>
              <a:t>Université de Montréal</a:t>
            </a:r>
            <a:endParaRPr lang="fr-CA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0307CF5-7824-457E-BFF4-C175FDC502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200025"/>
            <a:fld id="{81D60167-4931-47E6-BA6A-407CBD079E47}" type="slidenum">
              <a:rPr lang="fr-CA" smtClean="0"/>
              <a:pPr marL="200025"/>
              <a:t>‹n°›</a:t>
            </a:fld>
            <a:endParaRPr lang="fr-CA" dirty="0"/>
          </a:p>
        </p:txBody>
      </p:sp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AEE4F430-0D44-4198-A506-360A36EE838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751279" y="914401"/>
            <a:ext cx="5414209" cy="5048249"/>
          </a:xfrm>
        </p:spPr>
        <p:txBody>
          <a:bodyPr/>
          <a:lstStyle>
            <a:lvl1pPr>
              <a:defRPr/>
            </a:lvl1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CA" dirty="0"/>
              <a:t>Insérer le texte ici. Utiliser la commande « Augmenter le niveau de liste » pour passer d’un niveau à l’autre. </a:t>
            </a:r>
            <a:br>
              <a:rPr lang="fr-CA" dirty="0"/>
            </a:br>
            <a:r>
              <a:rPr lang="fr-CA" dirty="0"/>
              <a:t>Niveau 1 = texte de paragraphe: </a:t>
            </a:r>
            <a:r>
              <a:rPr lang="fr-CA" dirty="0" err="1"/>
              <a:t>arial</a:t>
            </a:r>
            <a:r>
              <a:rPr lang="fr-CA" dirty="0"/>
              <a:t>, couleur automatique foncée.</a:t>
            </a:r>
            <a:br>
              <a:rPr lang="fr-CA" dirty="0"/>
            </a:br>
            <a:r>
              <a:rPr lang="fr-CA" dirty="0"/>
              <a:t>Niveau 2, 3 et 4 = listes à puce. </a:t>
            </a:r>
            <a:br>
              <a:rPr lang="fr-CA" dirty="0"/>
            </a:br>
            <a:r>
              <a:rPr lang="fr-CA" dirty="0"/>
              <a:t>Niveau 5 = titre de paragraphe : </a:t>
            </a:r>
            <a:r>
              <a:rPr lang="fr-CA" dirty="0" err="1"/>
              <a:t>arial</a:t>
            </a:r>
            <a:r>
              <a:rPr lang="fr-CA" dirty="0"/>
              <a:t> gras, couleur automatique foncé.</a:t>
            </a:r>
            <a:endParaRPr lang="fr-FR" dirty="0"/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A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A09BF7F-9F4A-4208-B751-2066E34B52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3942608"/>
            <a:ext cx="3789947" cy="1371600"/>
          </a:xfrm>
        </p:spPr>
        <p:txBody>
          <a:bodyPr lIns="0" tIns="118872" rIns="0" bIns="0">
            <a:normAutofit/>
          </a:bodyPr>
          <a:lstStyle>
            <a:lvl1pPr marL="0" indent="0" algn="l">
              <a:spcBef>
                <a:spcPts val="600"/>
              </a:spcBef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ED391B7-CCE6-4540-A0C5-16C581737E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033272"/>
            <a:ext cx="3789947" cy="2838202"/>
          </a:xfrm>
        </p:spPr>
        <p:txBody>
          <a:bodyPr lIns="0" tIns="0" rIns="0" bIns="0" anchor="t">
            <a:normAutofit/>
          </a:bodyPr>
          <a:lstStyle>
            <a:lvl1pPr algn="l"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3486410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64">
          <p15:clr>
            <a:srgbClr val="FBAE40"/>
          </p15:clr>
        </p15:guide>
        <p15:guide id="3" orient="horz" pos="374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/ contenu à droite / texte foncé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rré couleur grand - arrière plan">
            <a:extLst>
              <a:ext uri="{FF2B5EF4-FFF2-40B4-BE49-F238E27FC236}">
                <a16:creationId xmlns:a16="http://schemas.microsoft.com/office/drawing/2014/main" id="{70C92FD8-BBDF-42D9-BCEC-CA7F938E4561}"/>
              </a:ext>
            </a:extLst>
          </p:cNvPr>
          <p:cNvSpPr>
            <a:spLocks noChangeAspect="1"/>
          </p:cNvSpPr>
          <p:nvPr/>
        </p:nvSpPr>
        <p:spPr>
          <a:xfrm>
            <a:off x="5186149" y="0"/>
            <a:ext cx="700585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4" name="Logo-UdeM-monde-bleu" hidden="1">
            <a:extLst>
              <a:ext uri="{FF2B5EF4-FFF2-40B4-BE49-F238E27FC236}">
                <a16:creationId xmlns:a16="http://schemas.microsoft.com/office/drawing/2014/main" id="{C8F6FDD4-1022-4D74-BD27-23765C7A12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8985" y="6275323"/>
            <a:ext cx="1576891" cy="321637"/>
          </a:xfrm>
          <a:prstGeom prst="rect">
            <a:avLst/>
          </a:prstGeom>
        </p:spPr>
      </p:pic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6BCF2C9-079D-499F-8B71-F06A7F31B33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914400" y="6356984"/>
            <a:ext cx="3789947" cy="365125"/>
          </a:xfrm>
        </p:spPr>
        <p:txBody>
          <a:bodyPr/>
          <a:lstStyle/>
          <a:p>
            <a:r>
              <a:rPr lang="fr-CA"/>
              <a:t>Université de Montréal</a:t>
            </a:r>
            <a:endParaRPr lang="fr-CA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0307CF5-7824-457E-BFF4-C175FDC502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200025"/>
            <a:fld id="{81D60167-4931-47E6-BA6A-407CBD079E47}" type="slidenum">
              <a:rPr lang="fr-CA" smtClean="0"/>
              <a:pPr marL="200025"/>
              <a:t>‹n°›</a:t>
            </a:fld>
            <a:endParaRPr lang="fr-CA" dirty="0"/>
          </a:p>
        </p:txBody>
      </p:sp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AEE4F430-0D44-4198-A506-360A36EE838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751279" y="914401"/>
            <a:ext cx="5414209" cy="5048249"/>
          </a:xfrm>
        </p:spPr>
        <p:txBody>
          <a:bodyPr/>
          <a:lstStyle>
            <a:lvl1pPr>
              <a:defRPr/>
            </a:lvl1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CA" dirty="0"/>
              <a:t>Insérer le texte ici. Utiliser la commande « Augmenter le niveau de liste » pour passer d’un niveau à l’autre. </a:t>
            </a:r>
            <a:br>
              <a:rPr lang="fr-CA" dirty="0"/>
            </a:br>
            <a:r>
              <a:rPr lang="fr-CA" dirty="0"/>
              <a:t>Niveau 1 = texte de paragraphe: </a:t>
            </a:r>
            <a:r>
              <a:rPr lang="fr-CA" dirty="0" err="1"/>
              <a:t>arial</a:t>
            </a:r>
            <a:r>
              <a:rPr lang="fr-CA" dirty="0"/>
              <a:t>, couleur automatique foncée.</a:t>
            </a:r>
            <a:br>
              <a:rPr lang="fr-CA" dirty="0"/>
            </a:br>
            <a:r>
              <a:rPr lang="fr-CA" dirty="0"/>
              <a:t>Niveau 2, 3 et 4 = listes à puce. </a:t>
            </a:r>
            <a:br>
              <a:rPr lang="fr-CA" dirty="0"/>
            </a:br>
            <a:r>
              <a:rPr lang="fr-CA" dirty="0"/>
              <a:t>Niveau 5 = titre de paragraphe : </a:t>
            </a:r>
            <a:r>
              <a:rPr lang="fr-CA" dirty="0" err="1"/>
              <a:t>arial</a:t>
            </a:r>
            <a:r>
              <a:rPr lang="fr-CA" dirty="0"/>
              <a:t> gras, couleur automatique foncé.</a:t>
            </a:r>
            <a:endParaRPr lang="fr-FR" dirty="0"/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A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A09BF7F-9F4A-4208-B751-2066E34B52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3942608"/>
            <a:ext cx="3789947" cy="1371600"/>
          </a:xfrm>
        </p:spPr>
        <p:txBody>
          <a:bodyPr lIns="0" tIns="118872" rIns="0" bIns="0">
            <a:normAutofit/>
          </a:bodyPr>
          <a:lstStyle>
            <a:lvl1pPr marL="0" indent="0" algn="l">
              <a:spcBef>
                <a:spcPts val="600"/>
              </a:spcBef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ED391B7-CCE6-4540-A0C5-16C581737E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033272"/>
            <a:ext cx="3789947" cy="2838202"/>
          </a:xfrm>
        </p:spPr>
        <p:txBody>
          <a:bodyPr lIns="0" tIns="0" rIns="0" bIns="0" anchor="t">
            <a:normAutofit/>
          </a:bodyPr>
          <a:lstStyle>
            <a:lvl1pPr algn="l">
              <a:defRPr sz="6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0878009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64">
          <p15:clr>
            <a:srgbClr val="FBAE40"/>
          </p15:clr>
        </p15:guide>
        <p15:guide id="3" orient="horz" pos="3744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ement - texte fonc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Logo-UdeM-monde-bleu" hidden="1">
            <a:extLst>
              <a:ext uri="{FF2B5EF4-FFF2-40B4-BE49-F238E27FC236}">
                <a16:creationId xmlns:a16="http://schemas.microsoft.com/office/drawing/2014/main" id="{0E4D42B2-402A-4FB8-9EA9-44CFD8F5BE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8985" y="6275323"/>
            <a:ext cx="1576891" cy="321637"/>
          </a:xfrm>
          <a:prstGeom prst="rect">
            <a:avLst/>
          </a:prstGeo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D5BD54D-C5F0-4D80-9C85-477B7660A20B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CA"/>
              <a:t>Université de Montréal</a:t>
            </a:r>
            <a:endParaRPr lang="fr-CA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04CE3B2-E92C-4EFE-965A-BD2361385D91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pPr marL="200025"/>
            <a:fld id="{81D60167-4931-47E6-BA6A-407CBD079E47}" type="slidenum">
              <a:rPr lang="fr-CA" smtClean="0"/>
              <a:pPr marL="200025"/>
              <a:t>‹n°›</a:t>
            </a:fld>
            <a:endParaRPr lang="fr-CA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CAA04715-8A72-48E7-947B-7DF7125B0C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Insérer le Titre ici</a:t>
            </a:r>
            <a:endParaRPr lang="fr-CA" dirty="0"/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D6E72B4C-865D-4A9D-89C1-58D5825710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14400" y="262800"/>
            <a:ext cx="2699512" cy="4104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FontTx/>
              <a:buNone/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dirty="0"/>
              <a:t>Insérer du texte ( titre de la section)</a:t>
            </a:r>
          </a:p>
        </p:txBody>
      </p:sp>
      <p:pic>
        <p:nvPicPr>
          <p:cNvPr id="9" name="Logo UdeM-bleu">
            <a:extLst>
              <a:ext uri="{FF2B5EF4-FFF2-40B4-BE49-F238E27FC236}">
                <a16:creationId xmlns:a16="http://schemas.microsoft.com/office/drawing/2014/main" id="{882E9995-3D6D-4286-9A9F-434F448E26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03084" y="6242298"/>
            <a:ext cx="878172" cy="384048"/>
          </a:xfrm>
          <a:prstGeom prst="rect">
            <a:avLst/>
          </a:prstGeom>
        </p:spPr>
      </p:pic>
      <p:pic>
        <p:nvPicPr>
          <p:cNvPr id="8" name="Logo-type-UdeM" hidden="1">
            <a:extLst>
              <a:ext uri="{FF2B5EF4-FFF2-40B4-BE49-F238E27FC236}">
                <a16:creationId xmlns:a16="http://schemas.microsoft.com/office/drawing/2014/main" id="{83CE645D-AE91-4FA3-AA3C-9B0B546AB3C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3770" y="5560973"/>
            <a:ext cx="1012850" cy="100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059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 - sous-titre - texte fonc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301FE8C-9625-4371-A7B1-756C784431CB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CA"/>
              <a:t>Université de Montréal</a:t>
            </a:r>
            <a:endParaRPr lang="fr-CA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33904A4-6969-4846-A190-3D127CE80FD4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marL="200025"/>
            <a:fld id="{81D60167-4931-47E6-BA6A-407CBD079E47}" type="slidenum">
              <a:rPr lang="fr-CA" smtClean="0"/>
              <a:pPr marL="200025"/>
              <a:t>‹n°›</a:t>
            </a:fld>
            <a:endParaRPr lang="fr-CA" dirty="0"/>
          </a:p>
        </p:txBody>
      </p:sp>
      <p:sp>
        <p:nvSpPr>
          <p:cNvPr id="7" name="Espace réservé du texte - sous-titre">
            <a:extLst>
              <a:ext uri="{FF2B5EF4-FFF2-40B4-BE49-F238E27FC236}">
                <a16:creationId xmlns:a16="http://schemas.microsoft.com/office/drawing/2014/main" id="{93F88C4C-9C6B-465F-AF34-102F5D0682A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4343400"/>
            <a:ext cx="10474325" cy="760863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600"/>
              </a:spcBef>
              <a:buFontTx/>
              <a:buNone/>
              <a:defRPr sz="26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spcBef>
                <a:spcPts val="600"/>
              </a:spcBef>
              <a:buFontTx/>
              <a:buNone/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14400" indent="0">
              <a:spcBef>
                <a:spcPts val="600"/>
              </a:spcBef>
              <a:buFontTx/>
              <a:buNone/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371600" indent="0">
              <a:spcBef>
                <a:spcPts val="600"/>
              </a:spcBef>
              <a:buFontTx/>
              <a:buNone/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828800" indent="0">
              <a:spcBef>
                <a:spcPts val="600"/>
              </a:spcBef>
              <a:buFontTx/>
              <a:buNone/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0" name="Espace réservé du texte - texte principal">
            <a:extLst>
              <a:ext uri="{FF2B5EF4-FFF2-40B4-BE49-F238E27FC236}">
                <a16:creationId xmlns:a16="http://schemas.microsoft.com/office/drawing/2014/main" id="{AAB8997F-1DF3-4B74-A267-B599F822943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914400"/>
            <a:ext cx="10474325" cy="3239726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90000"/>
              </a:lnSpc>
              <a:buFontTx/>
              <a:buNone/>
              <a:defRPr sz="8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2" name="Espace réservé du texte  - fil d'Ariane">
            <a:extLst>
              <a:ext uri="{FF2B5EF4-FFF2-40B4-BE49-F238E27FC236}">
                <a16:creationId xmlns:a16="http://schemas.microsoft.com/office/drawing/2014/main" id="{D6E72B4C-865D-4A9D-89C1-58D5825710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14400" y="262800"/>
            <a:ext cx="2699512" cy="4104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FontTx/>
              <a:buNone/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dirty="0"/>
              <a:t>Insérer du texte ( titre de la section)</a:t>
            </a:r>
          </a:p>
        </p:txBody>
      </p:sp>
      <p:pic>
        <p:nvPicPr>
          <p:cNvPr id="12" name="Logo-type-UdeM" hidden="1">
            <a:extLst>
              <a:ext uri="{FF2B5EF4-FFF2-40B4-BE49-F238E27FC236}">
                <a16:creationId xmlns:a16="http://schemas.microsoft.com/office/drawing/2014/main" id="{C3C0BA76-3BE1-483B-B03F-0D6A7140D2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3770" y="5560973"/>
            <a:ext cx="1012850" cy="1006976"/>
          </a:xfrm>
          <a:prstGeom prst="rect">
            <a:avLst/>
          </a:prstGeom>
        </p:spPr>
      </p:pic>
      <p:pic>
        <p:nvPicPr>
          <p:cNvPr id="11" name="Logo UdeM-bleu">
            <a:extLst>
              <a:ext uri="{FF2B5EF4-FFF2-40B4-BE49-F238E27FC236}">
                <a16:creationId xmlns:a16="http://schemas.microsoft.com/office/drawing/2014/main" id="{F56421FC-CC3C-4D45-84DE-37D30B09EF6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03084" y="6242298"/>
            <a:ext cx="878172" cy="38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2088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 avec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1" hidden="1">
            <a:extLst>
              <a:ext uri="{FF2B5EF4-FFF2-40B4-BE49-F238E27FC236}">
                <a16:creationId xmlns:a16="http://schemas.microsoft.com/office/drawing/2014/main" id="{7E39CB39-760E-4904-9476-56F100A42347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9649326" y="6356350"/>
            <a:ext cx="1780674" cy="365125"/>
          </a:xfrm>
        </p:spPr>
        <p:txBody>
          <a:bodyPr/>
          <a:lstStyle/>
          <a:p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E9E446F-5E22-4E30-A385-914FDB670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Université de Montréal</a:t>
            </a:r>
            <a:endParaRPr lang="fr-CA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B0CCEA7-2D63-4F8A-8075-572477997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00025"/>
            <a:fld id="{81D60167-4931-47E6-BA6A-407CBD079E47}" type="slidenum">
              <a:rPr lang="fr-CA" smtClean="0"/>
              <a:pPr marL="200025"/>
              <a:t>‹n°›</a:t>
            </a:fld>
            <a:endParaRPr lang="fr-CA" dirty="0"/>
          </a:p>
        </p:txBody>
      </p:sp>
      <p:pic>
        <p:nvPicPr>
          <p:cNvPr id="9" name="Logo UdeM-bleu">
            <a:extLst>
              <a:ext uri="{FF2B5EF4-FFF2-40B4-BE49-F238E27FC236}">
                <a16:creationId xmlns:a16="http://schemas.microsoft.com/office/drawing/2014/main" id="{70EC814E-E843-41BF-8492-1F99862155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03084" y="6242298"/>
            <a:ext cx="878172" cy="38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9811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ement - 0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301FE8C-9625-4371-A7B1-756C784431CB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CA"/>
              <a:t>Université de Montréal</a:t>
            </a:r>
            <a:endParaRPr lang="fr-CA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33904A4-6969-4846-A190-3D127CE80FD4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200025"/>
            <a:fld id="{81D60167-4931-47E6-BA6A-407CBD079E47}" type="slidenum">
              <a:rPr lang="fr-CA" smtClean="0"/>
              <a:pPr marL="200025"/>
              <a:t>‹n°›</a:t>
            </a:fld>
            <a:endParaRPr lang="fr-CA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CAA04715-8A72-48E7-947B-7DF7125B0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22" name="Espace réservé du texte  - fil d'Ariane">
            <a:extLst>
              <a:ext uri="{FF2B5EF4-FFF2-40B4-BE49-F238E27FC236}">
                <a16:creationId xmlns:a16="http://schemas.microsoft.com/office/drawing/2014/main" id="{D6E72B4C-865D-4A9D-89C1-58D5825710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14400" y="262800"/>
            <a:ext cx="2699512" cy="4104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FontTx/>
              <a:buNone/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dirty="0"/>
              <a:t>Insérer du texte ( titre de la section)</a:t>
            </a:r>
          </a:p>
        </p:txBody>
      </p:sp>
      <p:pic>
        <p:nvPicPr>
          <p:cNvPr id="7" name="Logo UdeM-blanc" hidden="1">
            <a:extLst>
              <a:ext uri="{FF2B5EF4-FFF2-40B4-BE49-F238E27FC236}">
                <a16:creationId xmlns:a16="http://schemas.microsoft.com/office/drawing/2014/main" id="{D0336F16-542E-48DD-9ECF-D73FB67B51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03084" y="6242298"/>
            <a:ext cx="878172" cy="38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240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uverture ou cloture - 02">
    <p:bg bwMode="lt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BEF4FA5-C64B-4F43-B74D-25835A129760}"/>
              </a:ext>
            </a:extLst>
          </p:cNvPr>
          <p:cNvSpPr/>
          <p:nvPr/>
        </p:nvSpPr>
        <p:spPr>
          <a:xfrm>
            <a:off x="0" y="0"/>
            <a:ext cx="5943600" cy="59436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4B96B0DE-1A27-4923-A603-B6E89F6899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486" y="1726474"/>
            <a:ext cx="4497978" cy="449797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C643F3F-6B69-47F8-BCE5-815B38475DEF}"/>
              </a:ext>
            </a:extLst>
          </p:cNvPr>
          <p:cNvSpPr/>
          <p:nvPr userDrawn="1"/>
        </p:nvSpPr>
        <p:spPr>
          <a:xfrm>
            <a:off x="-1" y="-3133"/>
            <a:ext cx="4320000" cy="43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7A8D10-7829-46F2-B915-6822A050FFE8}"/>
              </a:ext>
            </a:extLst>
          </p:cNvPr>
          <p:cNvSpPr/>
          <p:nvPr userDrawn="1"/>
        </p:nvSpPr>
        <p:spPr>
          <a:xfrm>
            <a:off x="0" y="0"/>
            <a:ext cx="2880000" cy="288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2472ED1A-E8E5-4B05-A6BC-6D7CBCEAA6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34"/>
            <a:ext cx="1810011" cy="1810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6807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744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ement - logo type - 0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Logo-type-UdeM">
            <a:extLst>
              <a:ext uri="{FF2B5EF4-FFF2-40B4-BE49-F238E27FC236}">
                <a16:creationId xmlns:a16="http://schemas.microsoft.com/office/drawing/2014/main" id="{26B46D7F-FD60-4986-8A69-159247548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90314" y="778285"/>
            <a:ext cx="5373858" cy="5373858"/>
          </a:xfrm>
          <a:prstGeom prst="rect">
            <a:avLst/>
          </a:prstGeom>
        </p:spPr>
      </p:pic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301FE8C-9625-4371-A7B1-756C784431CB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CA"/>
              <a:t>Université de Montréal</a:t>
            </a:r>
            <a:endParaRPr lang="fr-CA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33904A4-6969-4846-A190-3D127CE80FD4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200025"/>
            <a:fld id="{81D60167-4931-47E6-BA6A-407CBD079E47}" type="slidenum">
              <a:rPr lang="fr-CA" smtClean="0"/>
              <a:pPr marL="200025"/>
              <a:t>‹n°›</a:t>
            </a:fld>
            <a:endParaRPr lang="fr-CA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CAA04715-8A72-48E7-947B-7DF7125B0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22" name="Espace réservé du texte  - fil d'Ariane">
            <a:extLst>
              <a:ext uri="{FF2B5EF4-FFF2-40B4-BE49-F238E27FC236}">
                <a16:creationId xmlns:a16="http://schemas.microsoft.com/office/drawing/2014/main" id="{D6E72B4C-865D-4A9D-89C1-58D5825710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14400" y="262800"/>
            <a:ext cx="2699512" cy="4104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FontTx/>
              <a:buNone/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dirty="0"/>
              <a:t>Insérer du texte ( titre de la section)</a:t>
            </a:r>
          </a:p>
        </p:txBody>
      </p:sp>
    </p:spTree>
    <p:extLst>
      <p:ext uri="{BB962C8B-B14F-4D97-AF65-F5344CB8AC3E}">
        <p14:creationId xmlns:p14="http://schemas.microsoft.com/office/powerpoint/2010/main" val="16029533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 - sous-titre - 0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301FE8C-9625-4371-A7B1-756C784431CB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CA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33904A4-6969-4846-A190-3D127CE80FD4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200025"/>
            <a:fld id="{81D60167-4931-47E6-BA6A-407CBD079E47}" type="slidenum">
              <a:rPr lang="fr-CA" smtClean="0"/>
              <a:pPr marL="200025"/>
              <a:t>‹n°›</a:t>
            </a:fld>
            <a:endParaRPr lang="fr-CA" dirty="0"/>
          </a:p>
        </p:txBody>
      </p:sp>
      <p:sp>
        <p:nvSpPr>
          <p:cNvPr id="7" name="Espace réservé du texte - sous-titre">
            <a:extLst>
              <a:ext uri="{FF2B5EF4-FFF2-40B4-BE49-F238E27FC236}">
                <a16:creationId xmlns:a16="http://schemas.microsoft.com/office/drawing/2014/main" id="{93F88C4C-9C6B-465F-AF34-102F5D0682A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4343400"/>
            <a:ext cx="10474325" cy="760863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600"/>
              </a:spcBef>
              <a:buFontTx/>
              <a:buNone/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spcBef>
                <a:spcPts val="600"/>
              </a:spcBef>
              <a:buFontTx/>
              <a:buNone/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14400" indent="0">
              <a:spcBef>
                <a:spcPts val="600"/>
              </a:spcBef>
              <a:buFontTx/>
              <a:buNone/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371600" indent="0">
              <a:spcBef>
                <a:spcPts val="600"/>
              </a:spcBef>
              <a:buFontTx/>
              <a:buNone/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828800" indent="0">
              <a:spcBef>
                <a:spcPts val="600"/>
              </a:spcBef>
              <a:buFontTx/>
              <a:buNone/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0" name="Espace réservé du texte - texte principal">
            <a:extLst>
              <a:ext uri="{FF2B5EF4-FFF2-40B4-BE49-F238E27FC236}">
                <a16:creationId xmlns:a16="http://schemas.microsoft.com/office/drawing/2014/main" id="{AAB8997F-1DF3-4B74-A267-B599F822943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914400"/>
            <a:ext cx="10474325" cy="3239726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90000"/>
              </a:lnSpc>
              <a:buFontTx/>
              <a:buNone/>
              <a:defRPr sz="8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2" name="Espace réservé du texte  - fil d'Ariane">
            <a:extLst>
              <a:ext uri="{FF2B5EF4-FFF2-40B4-BE49-F238E27FC236}">
                <a16:creationId xmlns:a16="http://schemas.microsoft.com/office/drawing/2014/main" id="{D6E72B4C-865D-4A9D-89C1-58D5825710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14400" y="262800"/>
            <a:ext cx="2699512" cy="4104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FontTx/>
              <a:buNone/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dirty="0"/>
              <a:t>Insérer du texte ( titre de la section)</a:t>
            </a:r>
          </a:p>
        </p:txBody>
      </p:sp>
      <p:pic>
        <p:nvPicPr>
          <p:cNvPr id="12" name="Logo UdeM-blanc" hidden="1">
            <a:extLst>
              <a:ext uri="{FF2B5EF4-FFF2-40B4-BE49-F238E27FC236}">
                <a16:creationId xmlns:a16="http://schemas.microsoft.com/office/drawing/2014/main" id="{CE51BF90-285A-42F9-9D39-FCD6F1DD24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03084" y="6242298"/>
            <a:ext cx="878172" cy="38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290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ement - 0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301FE8C-9625-4371-A7B1-756C784431CB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CA"/>
              <a:t>Université de Montréal</a:t>
            </a:r>
            <a:endParaRPr lang="fr-CA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33904A4-6969-4846-A190-3D127CE80FD4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200025"/>
            <a:fld id="{81D60167-4931-47E6-BA6A-407CBD079E47}" type="slidenum">
              <a:rPr lang="fr-CA" smtClean="0"/>
              <a:pPr marL="200025"/>
              <a:t>‹n°›</a:t>
            </a:fld>
            <a:endParaRPr lang="fr-CA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CAA04715-8A72-48E7-947B-7DF7125B0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22" name="Espace réservé du texte  - fil d'Ariane">
            <a:extLst>
              <a:ext uri="{FF2B5EF4-FFF2-40B4-BE49-F238E27FC236}">
                <a16:creationId xmlns:a16="http://schemas.microsoft.com/office/drawing/2014/main" id="{D6E72B4C-865D-4A9D-89C1-58D5825710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14400" y="262800"/>
            <a:ext cx="2699512" cy="4104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FontTx/>
              <a:buNone/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dirty="0"/>
              <a:t>Insérer du texte ( titre de la section)</a:t>
            </a:r>
          </a:p>
        </p:txBody>
      </p:sp>
      <p:pic>
        <p:nvPicPr>
          <p:cNvPr id="7" name="Logo-type-UdeM" hidden="1">
            <a:extLst>
              <a:ext uri="{FF2B5EF4-FFF2-40B4-BE49-F238E27FC236}">
                <a16:creationId xmlns:a16="http://schemas.microsoft.com/office/drawing/2014/main" id="{02EE09F6-A514-4F64-A60B-7BFC6EE1BF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3770" y="5560973"/>
            <a:ext cx="1012850" cy="1006975"/>
          </a:xfrm>
          <a:prstGeom prst="rect">
            <a:avLst/>
          </a:prstGeom>
        </p:spPr>
      </p:pic>
      <p:pic>
        <p:nvPicPr>
          <p:cNvPr id="10" name="Logo UdeM-bleu">
            <a:extLst>
              <a:ext uri="{FF2B5EF4-FFF2-40B4-BE49-F238E27FC236}">
                <a16:creationId xmlns:a16="http://schemas.microsoft.com/office/drawing/2014/main" id="{73FC4B6B-83C3-44C5-BFA6-7B2D05B453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03084" y="6242298"/>
            <a:ext cx="878172" cy="38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7484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ement - logo type -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-LogoUdeM-abrege">
            <a:extLst>
              <a:ext uri="{FF2B5EF4-FFF2-40B4-BE49-F238E27FC236}">
                <a16:creationId xmlns:a16="http://schemas.microsoft.com/office/drawing/2014/main" id="{26B46D7F-FD60-4986-8A69-159247548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90314" y="778285"/>
            <a:ext cx="5373858" cy="5373858"/>
          </a:xfrm>
          <a:prstGeom prst="rect">
            <a:avLst/>
          </a:prstGeom>
        </p:spPr>
      </p:pic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301FE8C-9625-4371-A7B1-756C784431CB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CA"/>
              <a:t>Université de Montréal</a:t>
            </a:r>
            <a:endParaRPr lang="fr-CA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33904A4-6969-4846-A190-3D127CE80FD4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200025"/>
            <a:fld id="{81D60167-4931-47E6-BA6A-407CBD079E47}" type="slidenum">
              <a:rPr lang="fr-CA" smtClean="0"/>
              <a:pPr marL="200025"/>
              <a:t>‹n°›</a:t>
            </a:fld>
            <a:endParaRPr lang="fr-CA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CAA04715-8A72-48E7-947B-7DF7125B0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22" name="Espace réservé du texte  - fil d'Ariane">
            <a:extLst>
              <a:ext uri="{FF2B5EF4-FFF2-40B4-BE49-F238E27FC236}">
                <a16:creationId xmlns:a16="http://schemas.microsoft.com/office/drawing/2014/main" id="{D6E72B4C-865D-4A9D-89C1-58D5825710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14400" y="262800"/>
            <a:ext cx="2699512" cy="4104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FontTx/>
              <a:buNone/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dirty="0"/>
              <a:t>Insérer du texte ( titre de la section)</a:t>
            </a:r>
          </a:p>
        </p:txBody>
      </p:sp>
    </p:spTree>
    <p:extLst>
      <p:ext uri="{BB962C8B-B14F-4D97-AF65-F5344CB8AC3E}">
        <p14:creationId xmlns:p14="http://schemas.microsoft.com/office/powerpoint/2010/main" val="27185967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 - sous-titre - 0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301FE8C-9625-4371-A7B1-756C784431CB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CA"/>
              <a:t>Université de Montréal</a:t>
            </a:r>
            <a:endParaRPr lang="fr-CA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33904A4-6969-4846-A190-3D127CE80FD4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200025"/>
            <a:fld id="{81D60167-4931-47E6-BA6A-407CBD079E47}" type="slidenum">
              <a:rPr lang="fr-CA" smtClean="0"/>
              <a:pPr marL="200025"/>
              <a:t>‹n°›</a:t>
            </a:fld>
            <a:endParaRPr lang="fr-CA" dirty="0"/>
          </a:p>
        </p:txBody>
      </p:sp>
      <p:sp>
        <p:nvSpPr>
          <p:cNvPr id="7" name="Espace réservé du texte - sous-titre">
            <a:extLst>
              <a:ext uri="{FF2B5EF4-FFF2-40B4-BE49-F238E27FC236}">
                <a16:creationId xmlns:a16="http://schemas.microsoft.com/office/drawing/2014/main" id="{93F88C4C-9C6B-465F-AF34-102F5D0682A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4343400"/>
            <a:ext cx="10474325" cy="760863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600"/>
              </a:spcBef>
              <a:buFontTx/>
              <a:buNone/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spcBef>
                <a:spcPts val="600"/>
              </a:spcBef>
              <a:buFontTx/>
              <a:buNone/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14400" indent="0">
              <a:spcBef>
                <a:spcPts val="600"/>
              </a:spcBef>
              <a:buFontTx/>
              <a:buNone/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371600" indent="0">
              <a:spcBef>
                <a:spcPts val="600"/>
              </a:spcBef>
              <a:buFontTx/>
              <a:buNone/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828800" indent="0">
              <a:spcBef>
                <a:spcPts val="600"/>
              </a:spcBef>
              <a:buFontTx/>
              <a:buNone/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0" name="Espace réservé du texte - texte principal">
            <a:extLst>
              <a:ext uri="{FF2B5EF4-FFF2-40B4-BE49-F238E27FC236}">
                <a16:creationId xmlns:a16="http://schemas.microsoft.com/office/drawing/2014/main" id="{AAB8997F-1DF3-4B74-A267-B599F822943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914400"/>
            <a:ext cx="10474325" cy="3239726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90000"/>
              </a:lnSpc>
              <a:buFontTx/>
              <a:buNone/>
              <a:defRPr sz="8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2" name="Espace réservé du texte  - fil d'Ariane">
            <a:extLst>
              <a:ext uri="{FF2B5EF4-FFF2-40B4-BE49-F238E27FC236}">
                <a16:creationId xmlns:a16="http://schemas.microsoft.com/office/drawing/2014/main" id="{D6E72B4C-865D-4A9D-89C1-58D5825710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14400" y="262800"/>
            <a:ext cx="2699512" cy="4104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FontTx/>
              <a:buNone/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dirty="0"/>
              <a:t>Insérer du texte ( titre de la section)</a:t>
            </a:r>
          </a:p>
        </p:txBody>
      </p:sp>
      <p:pic>
        <p:nvPicPr>
          <p:cNvPr id="11" name="Logo-type-UdeM" hidden="1">
            <a:extLst>
              <a:ext uri="{FF2B5EF4-FFF2-40B4-BE49-F238E27FC236}">
                <a16:creationId xmlns:a16="http://schemas.microsoft.com/office/drawing/2014/main" id="{37D31CAD-4865-4C38-BE1D-6522260E59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3770" y="5560973"/>
            <a:ext cx="1012850" cy="1006975"/>
          </a:xfrm>
          <a:prstGeom prst="rect">
            <a:avLst/>
          </a:prstGeom>
        </p:spPr>
      </p:pic>
      <p:pic>
        <p:nvPicPr>
          <p:cNvPr id="12" name="Logo UdeM-blanc">
            <a:extLst>
              <a:ext uri="{FF2B5EF4-FFF2-40B4-BE49-F238E27FC236}">
                <a16:creationId xmlns:a16="http://schemas.microsoft.com/office/drawing/2014/main" id="{1D45FBD7-FE5F-44F9-B82B-03DF601A2CC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03084" y="6242298"/>
            <a:ext cx="878172" cy="38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8958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ercalaire 1 - avec image - texte blanc - 01">
    <p:bg bwMode="lt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19EE69F6-7C96-469F-B36B-70863BB21C79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5333999" y="0"/>
            <a:ext cx="6858001" cy="6858000"/>
          </a:xfrm>
          <a:solidFill>
            <a:schemeClr val="bg1"/>
          </a:solidFill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100"/>
            </a:lvl1pPr>
          </a:lstStyle>
          <a:p>
            <a:r>
              <a:rPr lang="fr-FR"/>
              <a:t>Cliquez sur l'icône pour ajouter une image</a:t>
            </a:r>
            <a:endParaRPr lang="fr-CA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A09BF7F-9F4A-4208-B751-2066E34B525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399" y="3942608"/>
            <a:ext cx="3886200" cy="1371600"/>
          </a:xfrm>
        </p:spPr>
        <p:txBody>
          <a:bodyPr lIns="0" tIns="118872" rIns="0" bIns="0">
            <a:normAutofit/>
          </a:bodyPr>
          <a:lstStyle>
            <a:lvl1pPr marL="0" indent="0" algn="l">
              <a:spcBef>
                <a:spcPts val="600"/>
              </a:spcBef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Insérer du texte ici, au besoin</a:t>
            </a:r>
            <a:endParaRPr lang="fr-CA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ED391B7-CCE6-4540-A0C5-16C581737E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399" y="1033153"/>
            <a:ext cx="3886200" cy="2719449"/>
          </a:xfrm>
        </p:spPr>
        <p:txBody>
          <a:bodyPr lIns="0" tIns="0" rIns="0" bIns="0" anchor="t">
            <a:normAutofit/>
          </a:bodyPr>
          <a:lstStyle>
            <a:lvl1pPr algn="l"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Insérer le titre de section ici</a:t>
            </a:r>
            <a:endParaRPr lang="fr-CA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F36EBE8D-F763-480E-A48F-BA589BCD0F0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914400" y="6356984"/>
            <a:ext cx="388619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CA"/>
              <a:t>Université de Montréal</a:t>
            </a:r>
            <a:endParaRPr lang="fr-CA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1CAF3594-ECDE-4C6D-8D0B-D5A8C4A9E24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200025"/>
            <a:fld id="{81D60167-4931-47E6-BA6A-407CBD079E47}" type="slidenum">
              <a:rPr lang="fr-CA" smtClean="0"/>
              <a:pPr marL="200025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051913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64">
          <p15:clr>
            <a:srgbClr val="FBAE40"/>
          </p15:clr>
        </p15:guide>
        <p15:guide id="3" orient="horz" pos="3744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ercalaire 1 - avec image - texte blanc - 02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19EE69F6-7C96-469F-B36B-70863BB21C79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5333999" y="0"/>
            <a:ext cx="6858001" cy="6858000"/>
          </a:xfrm>
          <a:solidFill>
            <a:schemeClr val="bg1"/>
          </a:solidFill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100"/>
            </a:lvl1pPr>
          </a:lstStyle>
          <a:p>
            <a:r>
              <a:rPr lang="fr-FR"/>
              <a:t>Cliquez sur l'icône pour ajouter une image</a:t>
            </a:r>
            <a:endParaRPr lang="fr-CA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A09BF7F-9F4A-4208-B751-2066E34B525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399" y="3942608"/>
            <a:ext cx="3886200" cy="1371600"/>
          </a:xfrm>
        </p:spPr>
        <p:txBody>
          <a:bodyPr lIns="0" tIns="118872" rIns="0" bIns="0">
            <a:normAutofit/>
          </a:bodyPr>
          <a:lstStyle>
            <a:lvl1pPr marL="0" indent="0" algn="l">
              <a:spcBef>
                <a:spcPts val="600"/>
              </a:spcBef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Insérer du texte ici, au besoin</a:t>
            </a:r>
            <a:endParaRPr lang="fr-CA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ED391B7-CCE6-4540-A0C5-16C581737E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399" y="1033153"/>
            <a:ext cx="3886200" cy="2719449"/>
          </a:xfrm>
        </p:spPr>
        <p:txBody>
          <a:bodyPr lIns="0" tIns="0" rIns="0" bIns="0" anchor="t">
            <a:normAutofit/>
          </a:bodyPr>
          <a:lstStyle>
            <a:lvl1pPr algn="l"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Insérer le titre de section ici</a:t>
            </a:r>
            <a:endParaRPr lang="fr-CA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F36EBE8D-F763-480E-A48F-BA589BCD0F0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914400" y="6356984"/>
            <a:ext cx="388619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CA"/>
              <a:t>Université de Montréal</a:t>
            </a:r>
            <a:endParaRPr lang="fr-CA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1CAF3594-ECDE-4C6D-8D0B-D5A8C4A9E24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200025"/>
            <a:fld id="{81D60167-4931-47E6-BA6A-407CBD079E47}" type="slidenum">
              <a:rPr lang="fr-CA" smtClean="0"/>
              <a:pPr marL="200025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0809804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64">
          <p15:clr>
            <a:srgbClr val="FBAE40"/>
          </p15:clr>
        </p15:guide>
        <p15:guide id="3" orient="horz" pos="3744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ercalaire 1 - avec image - texte foncé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19EE69F6-7C96-469F-B36B-70863BB21C79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5333999" y="0"/>
            <a:ext cx="6858001" cy="6858000"/>
          </a:xfrm>
          <a:solidFill>
            <a:schemeClr val="bg1"/>
          </a:solidFill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100"/>
            </a:lvl1pPr>
          </a:lstStyle>
          <a:p>
            <a:r>
              <a:rPr lang="fr-FR"/>
              <a:t>Cliquez sur l'icône pour ajouter une image</a:t>
            </a:r>
            <a:endParaRPr lang="fr-CA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A09BF7F-9F4A-4208-B751-2066E34B525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399" y="3942608"/>
            <a:ext cx="3886200" cy="1371600"/>
          </a:xfrm>
        </p:spPr>
        <p:txBody>
          <a:bodyPr lIns="0" tIns="118872" rIns="0" bIns="0">
            <a:normAutofit/>
          </a:bodyPr>
          <a:lstStyle>
            <a:lvl1pPr marL="0" indent="0" algn="l">
              <a:spcBef>
                <a:spcPts val="600"/>
              </a:spcBef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Insérer du texte ici, au besoin</a:t>
            </a:r>
            <a:endParaRPr lang="fr-CA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ED391B7-CCE6-4540-A0C5-16C581737E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399" y="1033153"/>
            <a:ext cx="3886200" cy="2719449"/>
          </a:xfrm>
        </p:spPr>
        <p:txBody>
          <a:bodyPr lIns="0" tIns="0" rIns="0" bIns="0" anchor="t">
            <a:normAutofit/>
          </a:bodyPr>
          <a:lstStyle>
            <a:lvl1pPr algn="l">
              <a:defRPr sz="6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A" dirty="0"/>
              <a:t>Insérer le titre de section ici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0F1F607-7D03-4298-8166-EF60DD4D836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914400" y="6356984"/>
            <a:ext cx="3886199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CA"/>
              <a:t>Université de Montréal</a:t>
            </a:r>
            <a:endParaRPr lang="fr-CA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FC827F3-5E19-4B97-B957-C91FE3EFE28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marL="200025"/>
            <a:fld id="{81D60167-4931-47E6-BA6A-407CBD079E47}" type="slidenum">
              <a:rPr lang="fr-CA" smtClean="0"/>
              <a:pPr marL="200025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1661810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64">
          <p15:clr>
            <a:srgbClr val="FBAE40"/>
          </p15:clr>
        </p15:guide>
        <p15:guide id="3" orient="horz" pos="3744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ercalaire 2 - avec image - texte blanc">
    <p:bg bwMode="lt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19EE69F6-7C96-469F-B36B-70863BB21C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48400" y="914400"/>
            <a:ext cx="5943600" cy="5943600"/>
          </a:xfrm>
          <a:solidFill>
            <a:schemeClr val="bg1"/>
          </a:solidFill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100"/>
            </a:lvl1pPr>
          </a:lstStyle>
          <a:p>
            <a:r>
              <a:rPr lang="fr-FR"/>
              <a:t>Cliquez sur l'icône pour ajouter une image</a:t>
            </a:r>
            <a:endParaRPr lang="fr-CA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A09BF7F-9F4A-4208-B751-2066E34B525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0" y="3942608"/>
            <a:ext cx="4631600" cy="1371600"/>
          </a:xfrm>
        </p:spPr>
        <p:txBody>
          <a:bodyPr lIns="0" tIns="118872" rIns="0" bIns="0">
            <a:normAutofit/>
          </a:bodyPr>
          <a:lstStyle>
            <a:lvl1pPr marL="0" indent="0" algn="l">
              <a:spcBef>
                <a:spcPts val="600"/>
              </a:spcBef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 dirty="0"/>
              <a:t>Insérer du texte ici, au besoin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ED391B7-CCE6-4540-A0C5-16C581737E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0" y="1033272"/>
            <a:ext cx="4631600" cy="2838202"/>
          </a:xfrm>
        </p:spPr>
        <p:txBody>
          <a:bodyPr lIns="0" tIns="0" rIns="0" bIns="0" anchor="t">
            <a:normAutofit/>
          </a:bodyPr>
          <a:lstStyle>
            <a:lvl1pPr algn="l"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A"/>
              <a:t>Insérer le titre de section ici</a:t>
            </a:r>
            <a:endParaRPr lang="fr-CA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9873438-395A-4E89-BB82-A3F70EF5A57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914400" y="6356984"/>
            <a:ext cx="4631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CA"/>
              <a:t>Université de Montréal</a:t>
            </a:r>
            <a:endParaRPr lang="fr-CA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D46CD2C-2234-4CB1-A059-A975BFC1A1C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200025"/>
            <a:fld id="{81D60167-4931-47E6-BA6A-407CBD079E47}" type="slidenum">
              <a:rPr lang="fr-CA" smtClean="0"/>
              <a:pPr marL="200025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6466077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64">
          <p15:clr>
            <a:srgbClr val="FBAE40"/>
          </p15:clr>
        </p15:guide>
        <p15:guide id="3" orient="horz" pos="3744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ercalaire 2 - avec image - texte blanc - 02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 : forme 6">
            <a:extLst>
              <a:ext uri="{FF2B5EF4-FFF2-40B4-BE49-F238E27FC236}">
                <a16:creationId xmlns:a16="http://schemas.microsoft.com/office/drawing/2014/main" id="{79BA03E6-13EA-40C5-9BD2-AE643739F9CD}"/>
              </a:ext>
            </a:extLst>
          </p:cNvPr>
          <p:cNvSpPr>
            <a:spLocks noChangeAspect="1"/>
          </p:cNvSpPr>
          <p:nvPr/>
        </p:nvSpPr>
        <p:spPr>
          <a:xfrm>
            <a:off x="6248400" y="914400"/>
            <a:ext cx="5943600" cy="5943600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1463040 h 3429000"/>
              <a:gd name="connsiteX3" fmla="*/ 1463040 w 3429000"/>
              <a:gd name="connsiteY3" fmla="*/ 1463040 h 3429000"/>
              <a:gd name="connsiteX4" fmla="*/ 1463040 w 3429000"/>
              <a:gd name="connsiteY4" fmla="*/ 3429000 h 3429000"/>
              <a:gd name="connsiteX5" fmla="*/ 0 w 3429000"/>
              <a:gd name="connsiteY5" fmla="*/ 3429000 h 3429000"/>
              <a:gd name="connsiteX6" fmla="*/ 0 w 3429000"/>
              <a:gd name="connsiteY6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1463040"/>
                </a:lnTo>
                <a:lnTo>
                  <a:pt x="1463040" y="1463040"/>
                </a:lnTo>
                <a:lnTo>
                  <a:pt x="1463040" y="3429000"/>
                </a:lnTo>
                <a:lnTo>
                  <a:pt x="0" y="3429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9873438-395A-4E89-BB82-A3F70EF5A57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914400" y="6356984"/>
            <a:ext cx="4631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CA"/>
              <a:t>Université de Montréal</a:t>
            </a:r>
            <a:endParaRPr lang="fr-CA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D46CD2C-2234-4CB1-A059-A975BFC1A1C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200025"/>
            <a:fld id="{81D60167-4931-47E6-BA6A-407CBD079E47}" type="slidenum">
              <a:rPr lang="fr-CA" smtClean="0"/>
              <a:pPr marL="200025"/>
              <a:t>‹n°›</a:t>
            </a:fld>
            <a:endParaRPr lang="fr-CA" dirty="0"/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19EE69F6-7C96-469F-B36B-70863BB21C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03994" y="2169994"/>
            <a:ext cx="4688006" cy="4688006"/>
          </a:xfrm>
          <a:solidFill>
            <a:schemeClr val="bg1"/>
          </a:solidFill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100"/>
            </a:lvl1pPr>
          </a:lstStyle>
          <a:p>
            <a:r>
              <a:rPr lang="fr-FR"/>
              <a:t>Cliquez sur l'icône pour ajouter une image</a:t>
            </a:r>
            <a:endParaRPr lang="fr-CA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A09BF7F-9F4A-4208-B751-2066E34B525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0" y="3942608"/>
            <a:ext cx="4631600" cy="1371600"/>
          </a:xfrm>
        </p:spPr>
        <p:txBody>
          <a:bodyPr lIns="0" tIns="118872" rIns="0" bIns="0">
            <a:normAutofit/>
          </a:bodyPr>
          <a:lstStyle>
            <a:lvl1pPr marL="0" indent="0" algn="l">
              <a:spcBef>
                <a:spcPts val="600"/>
              </a:spcBef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 dirty="0"/>
              <a:t>Insérer du texte ici, au besoin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ED391B7-CCE6-4540-A0C5-16C581737E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0" y="1033272"/>
            <a:ext cx="4631600" cy="2838202"/>
          </a:xfrm>
        </p:spPr>
        <p:txBody>
          <a:bodyPr lIns="0" tIns="0" rIns="0" bIns="0" anchor="t">
            <a:normAutofit/>
          </a:bodyPr>
          <a:lstStyle>
            <a:lvl1pPr algn="l"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A"/>
              <a:t>Insérer le titre de section ici</a:t>
            </a:r>
            <a:endParaRPr lang="fr-CA" dirty="0"/>
          </a:p>
        </p:txBody>
      </p:sp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id="{1525BBF3-6F6D-4A73-B0BB-4213AA445614}"/>
              </a:ext>
            </a:extLst>
          </p:cNvPr>
          <p:cNvSpPr>
            <a:spLocks noChangeAspect="1"/>
          </p:cNvSpPr>
          <p:nvPr userDrawn="1"/>
        </p:nvSpPr>
        <p:spPr>
          <a:xfrm>
            <a:off x="6248400" y="914400"/>
            <a:ext cx="5943600" cy="5943600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1463040 h 3429000"/>
              <a:gd name="connsiteX3" fmla="*/ 1463040 w 3429000"/>
              <a:gd name="connsiteY3" fmla="*/ 1463040 h 3429000"/>
              <a:gd name="connsiteX4" fmla="*/ 1463040 w 3429000"/>
              <a:gd name="connsiteY4" fmla="*/ 3429000 h 3429000"/>
              <a:gd name="connsiteX5" fmla="*/ 0 w 3429000"/>
              <a:gd name="connsiteY5" fmla="*/ 3429000 h 3429000"/>
              <a:gd name="connsiteX6" fmla="*/ 0 w 3429000"/>
              <a:gd name="connsiteY6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1463040"/>
                </a:lnTo>
                <a:lnTo>
                  <a:pt x="1463040" y="1463040"/>
                </a:lnTo>
                <a:lnTo>
                  <a:pt x="1463040" y="3429000"/>
                </a:lnTo>
                <a:lnTo>
                  <a:pt x="0" y="3429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503849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64">
          <p15:clr>
            <a:srgbClr val="FBAE40"/>
          </p15:clr>
        </p15:guide>
        <p15:guide id="3" orient="horz" pos="374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uverture ou cloture - 03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0439752-0749-47AF-9236-787D02871D84}"/>
              </a:ext>
            </a:extLst>
          </p:cNvPr>
          <p:cNvSpPr/>
          <p:nvPr userDrawn="1"/>
        </p:nvSpPr>
        <p:spPr>
          <a:xfrm>
            <a:off x="8445690" y="3111690"/>
            <a:ext cx="3746310" cy="374631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EDAB7CB-737B-41B8-8282-CE87CF949535}"/>
              </a:ext>
            </a:extLst>
          </p:cNvPr>
          <p:cNvSpPr/>
          <p:nvPr userDrawn="1"/>
        </p:nvSpPr>
        <p:spPr>
          <a:xfrm>
            <a:off x="9060000" y="3725841"/>
            <a:ext cx="3132000" cy="31321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23D59B62-0205-4BD6-8780-13085D07FB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415" y="709683"/>
            <a:ext cx="5615758" cy="5583188"/>
          </a:xfrm>
          <a:prstGeom prst="rect">
            <a:avLst/>
          </a:prstGeom>
          <a:noFill/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9FAEE786-0AF2-40EE-9EC4-7457606945A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467" y="4390467"/>
            <a:ext cx="2467533" cy="246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9982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744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ntercalaire 2 - avec image - texte blanc - 02">
    <p:bg bwMode="lt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 : forme 6">
            <a:extLst>
              <a:ext uri="{FF2B5EF4-FFF2-40B4-BE49-F238E27FC236}">
                <a16:creationId xmlns:a16="http://schemas.microsoft.com/office/drawing/2014/main" id="{79BA03E6-13EA-40C5-9BD2-AE643739F9CD}"/>
              </a:ext>
            </a:extLst>
          </p:cNvPr>
          <p:cNvSpPr>
            <a:spLocks noChangeAspect="1"/>
          </p:cNvSpPr>
          <p:nvPr/>
        </p:nvSpPr>
        <p:spPr>
          <a:xfrm>
            <a:off x="6248400" y="914400"/>
            <a:ext cx="5943600" cy="5943600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1463040 h 3429000"/>
              <a:gd name="connsiteX3" fmla="*/ 1463040 w 3429000"/>
              <a:gd name="connsiteY3" fmla="*/ 1463040 h 3429000"/>
              <a:gd name="connsiteX4" fmla="*/ 1463040 w 3429000"/>
              <a:gd name="connsiteY4" fmla="*/ 3429000 h 3429000"/>
              <a:gd name="connsiteX5" fmla="*/ 0 w 3429000"/>
              <a:gd name="connsiteY5" fmla="*/ 3429000 h 3429000"/>
              <a:gd name="connsiteX6" fmla="*/ 0 w 3429000"/>
              <a:gd name="connsiteY6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1463040"/>
                </a:lnTo>
                <a:lnTo>
                  <a:pt x="1463040" y="1463040"/>
                </a:lnTo>
                <a:lnTo>
                  <a:pt x="1463040" y="3429000"/>
                </a:lnTo>
                <a:lnTo>
                  <a:pt x="0" y="3429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9873438-395A-4E89-BB82-A3F70EF5A57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914400" y="6356984"/>
            <a:ext cx="4631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CA"/>
              <a:t>Université de Montréal</a:t>
            </a:r>
            <a:endParaRPr lang="fr-CA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D46CD2C-2234-4CB1-A059-A975BFC1A1C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200025"/>
            <a:fld id="{81D60167-4931-47E6-BA6A-407CBD079E47}" type="slidenum">
              <a:rPr lang="fr-CA" smtClean="0"/>
              <a:pPr marL="200025"/>
              <a:t>‹n°›</a:t>
            </a:fld>
            <a:endParaRPr lang="fr-CA" dirty="0"/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19EE69F6-7C96-469F-B36B-70863BB21C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03994" y="2169994"/>
            <a:ext cx="4688006" cy="4688006"/>
          </a:xfrm>
          <a:solidFill>
            <a:schemeClr val="bg1"/>
          </a:solidFill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100"/>
            </a:lvl1pPr>
          </a:lstStyle>
          <a:p>
            <a:r>
              <a:rPr lang="fr-FR"/>
              <a:t>Cliquez sur l'icône pour ajouter une image</a:t>
            </a:r>
            <a:endParaRPr lang="fr-CA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A09BF7F-9F4A-4208-B751-2066E34B525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0" y="3942608"/>
            <a:ext cx="4631600" cy="1371600"/>
          </a:xfrm>
        </p:spPr>
        <p:txBody>
          <a:bodyPr lIns="0" tIns="118872" rIns="0" bIns="0">
            <a:normAutofit/>
          </a:bodyPr>
          <a:lstStyle>
            <a:lvl1pPr marL="0" indent="0" algn="l">
              <a:spcBef>
                <a:spcPts val="600"/>
              </a:spcBef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 dirty="0"/>
              <a:t>Insérer du texte ici, au besoin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ED391B7-CCE6-4540-A0C5-16C581737E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0" y="1033272"/>
            <a:ext cx="4631600" cy="2838202"/>
          </a:xfrm>
        </p:spPr>
        <p:txBody>
          <a:bodyPr lIns="0" tIns="0" rIns="0" bIns="0" anchor="t">
            <a:normAutofit/>
          </a:bodyPr>
          <a:lstStyle>
            <a:lvl1pPr algn="l"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A"/>
              <a:t>Insérer le titre de section ici</a:t>
            </a:r>
            <a:endParaRPr lang="fr-CA" dirty="0"/>
          </a:p>
        </p:txBody>
      </p:sp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id="{E2400F2B-787D-469C-9D40-9079201F0489}"/>
              </a:ext>
            </a:extLst>
          </p:cNvPr>
          <p:cNvSpPr>
            <a:spLocks noChangeAspect="1"/>
          </p:cNvSpPr>
          <p:nvPr userDrawn="1"/>
        </p:nvSpPr>
        <p:spPr>
          <a:xfrm>
            <a:off x="6248400" y="914400"/>
            <a:ext cx="5943600" cy="5943600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1463040 h 3429000"/>
              <a:gd name="connsiteX3" fmla="*/ 1463040 w 3429000"/>
              <a:gd name="connsiteY3" fmla="*/ 1463040 h 3429000"/>
              <a:gd name="connsiteX4" fmla="*/ 1463040 w 3429000"/>
              <a:gd name="connsiteY4" fmla="*/ 3429000 h 3429000"/>
              <a:gd name="connsiteX5" fmla="*/ 0 w 3429000"/>
              <a:gd name="connsiteY5" fmla="*/ 3429000 h 3429000"/>
              <a:gd name="connsiteX6" fmla="*/ 0 w 3429000"/>
              <a:gd name="connsiteY6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1463040"/>
                </a:lnTo>
                <a:lnTo>
                  <a:pt x="1463040" y="1463040"/>
                </a:lnTo>
                <a:lnTo>
                  <a:pt x="1463040" y="3429000"/>
                </a:lnTo>
                <a:lnTo>
                  <a:pt x="0" y="3429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200342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64">
          <p15:clr>
            <a:srgbClr val="FBAE40"/>
          </p15:clr>
        </p15:guide>
        <p15:guide id="3" orient="horz" pos="3744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ercalaire 3 - sans image - texte blanc">
    <p:bg bwMode="lt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FD25073B-D837-4A2F-8AD8-20AF9B85D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0918" y="6356350"/>
            <a:ext cx="410400" cy="365125"/>
          </a:xfrm>
        </p:spPr>
        <p:txBody>
          <a:bodyPr lIns="0" tIns="0" rIns="0" bIns="0" anchor="t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00025"/>
            <a:fld id="{81D60167-4931-47E6-BA6A-407CBD079E47}" type="slidenum">
              <a:rPr lang="fr-CA" spc="-5" smtClean="0"/>
              <a:pPr marL="200025"/>
              <a:t>‹n°›</a:t>
            </a:fld>
            <a:endParaRPr lang="fr-CA" spc="-5" dirty="0"/>
          </a:p>
        </p:txBody>
      </p:sp>
      <p:sp>
        <p:nvSpPr>
          <p:cNvPr id="9" name="Espace réservé du pied de page 4" hidden="1">
            <a:extLst>
              <a:ext uri="{FF2B5EF4-FFF2-40B4-BE49-F238E27FC236}">
                <a16:creationId xmlns:a16="http://schemas.microsoft.com/office/drawing/2014/main" id="{65A539F8-1B14-41F7-8B28-8EF84A836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6356350"/>
            <a:ext cx="2198359" cy="365125"/>
          </a:xfrm>
        </p:spPr>
        <p:txBody>
          <a:bodyPr lIns="0" tIns="0" rIns="0" bIns="0" anchor="t"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A"/>
              <a:t>Université de Montréal</a:t>
            </a:r>
          </a:p>
        </p:txBody>
      </p:sp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9ABF8186-E553-46C8-981E-1EF51140EC50}"/>
              </a:ext>
            </a:extLst>
          </p:cNvPr>
          <p:cNvSpPr/>
          <p:nvPr/>
        </p:nvSpPr>
        <p:spPr>
          <a:xfrm>
            <a:off x="5334001" y="1"/>
            <a:ext cx="6858000" cy="6858000"/>
          </a:xfrm>
          <a:custGeom>
            <a:avLst/>
            <a:gdLst>
              <a:gd name="connsiteX0" fmla="*/ 0 w 5995851"/>
              <a:gd name="connsiteY0" fmla="*/ 0 h 5995851"/>
              <a:gd name="connsiteX1" fmla="*/ 5995851 w 5995851"/>
              <a:gd name="connsiteY1" fmla="*/ 0 h 5995851"/>
              <a:gd name="connsiteX2" fmla="*/ 5995851 w 5995851"/>
              <a:gd name="connsiteY2" fmla="*/ 2566851 h 5995851"/>
              <a:gd name="connsiteX3" fmla="*/ 2566851 w 5995851"/>
              <a:gd name="connsiteY3" fmla="*/ 2566851 h 5995851"/>
              <a:gd name="connsiteX4" fmla="*/ 2566851 w 5995851"/>
              <a:gd name="connsiteY4" fmla="*/ 5995851 h 5995851"/>
              <a:gd name="connsiteX5" fmla="*/ 0 w 5995851"/>
              <a:gd name="connsiteY5" fmla="*/ 5995851 h 5995851"/>
              <a:gd name="connsiteX6" fmla="*/ 0 w 5995851"/>
              <a:gd name="connsiteY6" fmla="*/ 0 h 5995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5851" h="5995851">
                <a:moveTo>
                  <a:pt x="0" y="0"/>
                </a:moveTo>
                <a:lnTo>
                  <a:pt x="5995851" y="0"/>
                </a:lnTo>
                <a:lnTo>
                  <a:pt x="5995851" y="2566851"/>
                </a:lnTo>
                <a:lnTo>
                  <a:pt x="2566851" y="2566851"/>
                </a:lnTo>
                <a:lnTo>
                  <a:pt x="2566851" y="5995851"/>
                </a:lnTo>
                <a:lnTo>
                  <a:pt x="0" y="599585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  <p:sp>
        <p:nvSpPr>
          <p:cNvPr id="7" name="Forme libre : forme 6">
            <a:extLst>
              <a:ext uri="{FF2B5EF4-FFF2-40B4-BE49-F238E27FC236}">
                <a16:creationId xmlns:a16="http://schemas.microsoft.com/office/drawing/2014/main" id="{090CFF3D-2185-49CF-934B-C22839967D95}"/>
              </a:ext>
            </a:extLst>
          </p:cNvPr>
          <p:cNvSpPr>
            <a:spLocks noChangeAspect="1"/>
          </p:cNvSpPr>
          <p:nvPr/>
        </p:nvSpPr>
        <p:spPr>
          <a:xfrm>
            <a:off x="8239125" y="2905125"/>
            <a:ext cx="3952875" cy="3952875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1730828 h 3429000"/>
              <a:gd name="connsiteX3" fmla="*/ 1730828 w 3429000"/>
              <a:gd name="connsiteY3" fmla="*/ 1730828 h 3429000"/>
              <a:gd name="connsiteX4" fmla="*/ 1730828 w 3429000"/>
              <a:gd name="connsiteY4" fmla="*/ 3429000 h 3429000"/>
              <a:gd name="connsiteX5" fmla="*/ 0 w 3429000"/>
              <a:gd name="connsiteY5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1730828"/>
                </a:lnTo>
                <a:lnTo>
                  <a:pt x="1730828" y="1730828"/>
                </a:lnTo>
                <a:lnTo>
                  <a:pt x="1730828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A09BF7F-9F4A-4208-B751-2066E34B525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0" y="3942608"/>
            <a:ext cx="3886200" cy="1371600"/>
          </a:xfrm>
        </p:spPr>
        <p:txBody>
          <a:bodyPr lIns="0" tIns="118872" rIns="0" bIns="0">
            <a:normAutofit/>
          </a:bodyPr>
          <a:lstStyle>
            <a:lvl1pPr marL="0" indent="0" algn="l">
              <a:spcBef>
                <a:spcPts val="600"/>
              </a:spcBef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 dirty="0"/>
              <a:t>Insérer du texte ici, au besoin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ED391B7-CCE6-4540-A0C5-16C581737E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0" y="1033272"/>
            <a:ext cx="3886200" cy="2838202"/>
          </a:xfrm>
        </p:spPr>
        <p:txBody>
          <a:bodyPr lIns="0" tIns="0" rIns="0" bIns="0" anchor="t">
            <a:normAutofit/>
          </a:bodyPr>
          <a:lstStyle>
            <a:lvl1pPr algn="l"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Insérer le titre de la section ici</a:t>
            </a:r>
            <a:endParaRPr lang="fr-CA" dirty="0"/>
          </a:p>
        </p:txBody>
      </p:sp>
      <p:sp>
        <p:nvSpPr>
          <p:cNvPr id="8" name="Forme libre : forme 7">
            <a:extLst>
              <a:ext uri="{FF2B5EF4-FFF2-40B4-BE49-F238E27FC236}">
                <a16:creationId xmlns:a16="http://schemas.microsoft.com/office/drawing/2014/main" id="{AEC6547C-112A-4706-BE31-082B02C64715}"/>
              </a:ext>
            </a:extLst>
          </p:cNvPr>
          <p:cNvSpPr/>
          <p:nvPr userDrawn="1"/>
        </p:nvSpPr>
        <p:spPr>
          <a:xfrm>
            <a:off x="5334001" y="1"/>
            <a:ext cx="6858000" cy="6858000"/>
          </a:xfrm>
          <a:custGeom>
            <a:avLst/>
            <a:gdLst>
              <a:gd name="connsiteX0" fmla="*/ 0 w 5995851"/>
              <a:gd name="connsiteY0" fmla="*/ 0 h 5995851"/>
              <a:gd name="connsiteX1" fmla="*/ 5995851 w 5995851"/>
              <a:gd name="connsiteY1" fmla="*/ 0 h 5995851"/>
              <a:gd name="connsiteX2" fmla="*/ 5995851 w 5995851"/>
              <a:gd name="connsiteY2" fmla="*/ 2566851 h 5995851"/>
              <a:gd name="connsiteX3" fmla="*/ 2566851 w 5995851"/>
              <a:gd name="connsiteY3" fmla="*/ 2566851 h 5995851"/>
              <a:gd name="connsiteX4" fmla="*/ 2566851 w 5995851"/>
              <a:gd name="connsiteY4" fmla="*/ 5995851 h 5995851"/>
              <a:gd name="connsiteX5" fmla="*/ 0 w 5995851"/>
              <a:gd name="connsiteY5" fmla="*/ 5995851 h 5995851"/>
              <a:gd name="connsiteX6" fmla="*/ 0 w 5995851"/>
              <a:gd name="connsiteY6" fmla="*/ 0 h 5995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5851" h="5995851">
                <a:moveTo>
                  <a:pt x="0" y="0"/>
                </a:moveTo>
                <a:lnTo>
                  <a:pt x="5995851" y="0"/>
                </a:lnTo>
                <a:lnTo>
                  <a:pt x="5995851" y="2566851"/>
                </a:lnTo>
                <a:lnTo>
                  <a:pt x="2566851" y="2566851"/>
                </a:lnTo>
                <a:lnTo>
                  <a:pt x="2566851" y="5995851"/>
                </a:lnTo>
                <a:lnTo>
                  <a:pt x="0" y="599585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id="{D037A583-4D6A-486F-8F1B-FD44F0BA39E8}"/>
              </a:ext>
            </a:extLst>
          </p:cNvPr>
          <p:cNvSpPr>
            <a:spLocks noChangeAspect="1"/>
          </p:cNvSpPr>
          <p:nvPr userDrawn="1"/>
        </p:nvSpPr>
        <p:spPr>
          <a:xfrm>
            <a:off x="8239125" y="2905125"/>
            <a:ext cx="3952875" cy="3952875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1730828 h 3429000"/>
              <a:gd name="connsiteX3" fmla="*/ 1730828 w 3429000"/>
              <a:gd name="connsiteY3" fmla="*/ 1730828 h 3429000"/>
              <a:gd name="connsiteX4" fmla="*/ 1730828 w 3429000"/>
              <a:gd name="connsiteY4" fmla="*/ 3429000 h 3429000"/>
              <a:gd name="connsiteX5" fmla="*/ 0 w 3429000"/>
              <a:gd name="connsiteY5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1730828"/>
                </a:lnTo>
                <a:lnTo>
                  <a:pt x="1730828" y="1730828"/>
                </a:lnTo>
                <a:lnTo>
                  <a:pt x="1730828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CA"/>
          </a:p>
        </p:txBody>
      </p:sp>
      <p:pic>
        <p:nvPicPr>
          <p:cNvPr id="13" name="Image 12" hidden="1">
            <a:extLst>
              <a:ext uri="{FF2B5EF4-FFF2-40B4-BE49-F238E27FC236}">
                <a16:creationId xmlns:a16="http://schemas.microsoft.com/office/drawing/2014/main" id="{03654ED4-2D1D-4158-BEC4-B525D0EA67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8130" y="5268426"/>
            <a:ext cx="1324691" cy="131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6385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64">
          <p15:clr>
            <a:srgbClr val="FBAE40"/>
          </p15:clr>
        </p15:guide>
        <p15:guide id="3" orient="horz" pos="3744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ercalaire 3 - sans image - fond blanc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1A09BF7F-9F4A-4208-B751-2066E34B525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0" y="3942608"/>
            <a:ext cx="3886200" cy="1371600"/>
          </a:xfrm>
        </p:spPr>
        <p:txBody>
          <a:bodyPr lIns="0" tIns="118872" rIns="0" bIns="0">
            <a:normAutofit/>
          </a:bodyPr>
          <a:lstStyle>
            <a:lvl1pPr marL="0" indent="0" algn="l">
              <a:spcBef>
                <a:spcPts val="600"/>
              </a:spcBef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 dirty="0"/>
              <a:t>Insérer du texte ici, au besoin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ED391B7-CCE6-4540-A0C5-16C581737E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0" y="1033272"/>
            <a:ext cx="3886200" cy="2838202"/>
          </a:xfrm>
        </p:spPr>
        <p:txBody>
          <a:bodyPr lIns="0" tIns="0" rIns="0" bIns="0" anchor="t">
            <a:normAutofit/>
          </a:bodyPr>
          <a:lstStyle>
            <a:lvl1pPr algn="l">
              <a:defRPr sz="6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A" dirty="0"/>
              <a:t>Insérer le titre de la section ici</a:t>
            </a:r>
          </a:p>
        </p:txBody>
      </p:sp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9ABF8186-E553-46C8-981E-1EF51140EC50}"/>
              </a:ext>
            </a:extLst>
          </p:cNvPr>
          <p:cNvSpPr/>
          <p:nvPr/>
        </p:nvSpPr>
        <p:spPr>
          <a:xfrm>
            <a:off x="5334001" y="1"/>
            <a:ext cx="6858000" cy="6858000"/>
          </a:xfrm>
          <a:custGeom>
            <a:avLst/>
            <a:gdLst>
              <a:gd name="connsiteX0" fmla="*/ 0 w 5995851"/>
              <a:gd name="connsiteY0" fmla="*/ 0 h 5995851"/>
              <a:gd name="connsiteX1" fmla="*/ 5995851 w 5995851"/>
              <a:gd name="connsiteY1" fmla="*/ 0 h 5995851"/>
              <a:gd name="connsiteX2" fmla="*/ 5995851 w 5995851"/>
              <a:gd name="connsiteY2" fmla="*/ 2566851 h 5995851"/>
              <a:gd name="connsiteX3" fmla="*/ 2566851 w 5995851"/>
              <a:gd name="connsiteY3" fmla="*/ 2566851 h 5995851"/>
              <a:gd name="connsiteX4" fmla="*/ 2566851 w 5995851"/>
              <a:gd name="connsiteY4" fmla="*/ 5995851 h 5995851"/>
              <a:gd name="connsiteX5" fmla="*/ 0 w 5995851"/>
              <a:gd name="connsiteY5" fmla="*/ 5995851 h 5995851"/>
              <a:gd name="connsiteX6" fmla="*/ 0 w 5995851"/>
              <a:gd name="connsiteY6" fmla="*/ 0 h 5995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5851" h="5995851">
                <a:moveTo>
                  <a:pt x="0" y="0"/>
                </a:moveTo>
                <a:lnTo>
                  <a:pt x="5995851" y="0"/>
                </a:lnTo>
                <a:lnTo>
                  <a:pt x="5995851" y="2566851"/>
                </a:lnTo>
                <a:lnTo>
                  <a:pt x="2566851" y="2566851"/>
                </a:lnTo>
                <a:lnTo>
                  <a:pt x="2566851" y="5995851"/>
                </a:lnTo>
                <a:lnTo>
                  <a:pt x="0" y="599585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  <p:sp>
        <p:nvSpPr>
          <p:cNvPr id="7" name="Forme libre : forme 6">
            <a:extLst>
              <a:ext uri="{FF2B5EF4-FFF2-40B4-BE49-F238E27FC236}">
                <a16:creationId xmlns:a16="http://schemas.microsoft.com/office/drawing/2014/main" id="{090CFF3D-2185-49CF-934B-C22839967D95}"/>
              </a:ext>
            </a:extLst>
          </p:cNvPr>
          <p:cNvSpPr>
            <a:spLocks noChangeAspect="1"/>
          </p:cNvSpPr>
          <p:nvPr/>
        </p:nvSpPr>
        <p:spPr>
          <a:xfrm>
            <a:off x="8239125" y="2905125"/>
            <a:ext cx="3952875" cy="3952875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1730828 h 3429000"/>
              <a:gd name="connsiteX3" fmla="*/ 1730828 w 3429000"/>
              <a:gd name="connsiteY3" fmla="*/ 1730828 h 3429000"/>
              <a:gd name="connsiteX4" fmla="*/ 1730828 w 3429000"/>
              <a:gd name="connsiteY4" fmla="*/ 3429000 h 3429000"/>
              <a:gd name="connsiteX5" fmla="*/ 0 w 3429000"/>
              <a:gd name="connsiteY5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1730828"/>
                </a:lnTo>
                <a:lnTo>
                  <a:pt x="1730828" y="1730828"/>
                </a:lnTo>
                <a:lnTo>
                  <a:pt x="1730828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CA"/>
          </a:p>
        </p:txBody>
      </p:sp>
      <p:sp>
        <p:nvSpPr>
          <p:cNvPr id="9" name="Espace réservé du pied de page 4" hidden="1">
            <a:extLst>
              <a:ext uri="{FF2B5EF4-FFF2-40B4-BE49-F238E27FC236}">
                <a16:creationId xmlns:a16="http://schemas.microsoft.com/office/drawing/2014/main" id="{65A539F8-1B14-41F7-8B28-8EF84A836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6356350"/>
            <a:ext cx="2198359" cy="365125"/>
          </a:xfrm>
        </p:spPr>
        <p:txBody>
          <a:bodyPr lIns="0" tIns="0" rIns="0" bIns="0" anchor="t"/>
          <a:lstStyle>
            <a:lvl1pPr algn="l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A"/>
              <a:t>Université de Montréal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FD25073B-D837-4A2F-8AD8-20AF9B85D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0918" y="6356350"/>
            <a:ext cx="410400" cy="365125"/>
          </a:xfrm>
        </p:spPr>
        <p:txBody>
          <a:bodyPr lIns="0" tIns="0" rIns="0" bIns="0" anchor="t"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00025"/>
            <a:fld id="{81D60167-4931-47E6-BA6A-407CBD079E47}" type="slidenum">
              <a:rPr lang="fr-CA" spc="-5" smtClean="0"/>
              <a:pPr marL="200025"/>
              <a:t>‹n°›</a:t>
            </a:fld>
            <a:endParaRPr lang="fr-CA" spc="-5" dirty="0"/>
          </a:p>
        </p:txBody>
      </p:sp>
      <p:pic>
        <p:nvPicPr>
          <p:cNvPr id="8" name="Logo UdeM - blanc">
            <a:extLst>
              <a:ext uri="{FF2B5EF4-FFF2-40B4-BE49-F238E27FC236}">
                <a16:creationId xmlns:a16="http://schemas.microsoft.com/office/drawing/2014/main" id="{FEDB4A1E-DAFC-47CC-B62B-D0B4C601F5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228" y="6229701"/>
            <a:ext cx="981282" cy="387574"/>
          </a:xfrm>
          <a:prstGeom prst="rect">
            <a:avLst/>
          </a:prstGeom>
        </p:spPr>
      </p:pic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id="{6BA88E08-A695-444A-92EA-18896790846F}"/>
              </a:ext>
            </a:extLst>
          </p:cNvPr>
          <p:cNvSpPr/>
          <p:nvPr userDrawn="1"/>
        </p:nvSpPr>
        <p:spPr>
          <a:xfrm>
            <a:off x="5334001" y="1"/>
            <a:ext cx="6858000" cy="6858000"/>
          </a:xfrm>
          <a:custGeom>
            <a:avLst/>
            <a:gdLst>
              <a:gd name="connsiteX0" fmla="*/ 0 w 5995851"/>
              <a:gd name="connsiteY0" fmla="*/ 0 h 5995851"/>
              <a:gd name="connsiteX1" fmla="*/ 5995851 w 5995851"/>
              <a:gd name="connsiteY1" fmla="*/ 0 h 5995851"/>
              <a:gd name="connsiteX2" fmla="*/ 5995851 w 5995851"/>
              <a:gd name="connsiteY2" fmla="*/ 2566851 h 5995851"/>
              <a:gd name="connsiteX3" fmla="*/ 2566851 w 5995851"/>
              <a:gd name="connsiteY3" fmla="*/ 2566851 h 5995851"/>
              <a:gd name="connsiteX4" fmla="*/ 2566851 w 5995851"/>
              <a:gd name="connsiteY4" fmla="*/ 5995851 h 5995851"/>
              <a:gd name="connsiteX5" fmla="*/ 0 w 5995851"/>
              <a:gd name="connsiteY5" fmla="*/ 5995851 h 5995851"/>
              <a:gd name="connsiteX6" fmla="*/ 0 w 5995851"/>
              <a:gd name="connsiteY6" fmla="*/ 0 h 5995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5851" h="5995851">
                <a:moveTo>
                  <a:pt x="0" y="0"/>
                </a:moveTo>
                <a:lnTo>
                  <a:pt x="5995851" y="0"/>
                </a:lnTo>
                <a:lnTo>
                  <a:pt x="5995851" y="2566851"/>
                </a:lnTo>
                <a:lnTo>
                  <a:pt x="2566851" y="2566851"/>
                </a:lnTo>
                <a:lnTo>
                  <a:pt x="2566851" y="5995851"/>
                </a:lnTo>
                <a:lnTo>
                  <a:pt x="0" y="599585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  <p:sp>
        <p:nvSpPr>
          <p:cNvPr id="12" name="Forme libre : forme 11">
            <a:extLst>
              <a:ext uri="{FF2B5EF4-FFF2-40B4-BE49-F238E27FC236}">
                <a16:creationId xmlns:a16="http://schemas.microsoft.com/office/drawing/2014/main" id="{FACD23AD-AF36-4181-94AA-1413858DEE53}"/>
              </a:ext>
            </a:extLst>
          </p:cNvPr>
          <p:cNvSpPr>
            <a:spLocks noChangeAspect="1"/>
          </p:cNvSpPr>
          <p:nvPr userDrawn="1"/>
        </p:nvSpPr>
        <p:spPr>
          <a:xfrm>
            <a:off x="8239125" y="2905125"/>
            <a:ext cx="3952875" cy="3952875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1730828 h 3429000"/>
              <a:gd name="connsiteX3" fmla="*/ 1730828 w 3429000"/>
              <a:gd name="connsiteY3" fmla="*/ 1730828 h 3429000"/>
              <a:gd name="connsiteX4" fmla="*/ 1730828 w 3429000"/>
              <a:gd name="connsiteY4" fmla="*/ 3429000 h 3429000"/>
              <a:gd name="connsiteX5" fmla="*/ 0 w 3429000"/>
              <a:gd name="connsiteY5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1730828"/>
                </a:lnTo>
                <a:lnTo>
                  <a:pt x="1730828" y="1730828"/>
                </a:lnTo>
                <a:lnTo>
                  <a:pt x="1730828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CA"/>
          </a:p>
        </p:txBody>
      </p:sp>
      <p:pic>
        <p:nvPicPr>
          <p:cNvPr id="13" name="Logo UdeM - blanc">
            <a:extLst>
              <a:ext uri="{FF2B5EF4-FFF2-40B4-BE49-F238E27FC236}">
                <a16:creationId xmlns:a16="http://schemas.microsoft.com/office/drawing/2014/main" id="{680EE163-63BE-4AD1-AC29-4E1A209099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228" y="6229701"/>
            <a:ext cx="981282" cy="387574"/>
          </a:xfrm>
          <a:prstGeom prst="rect">
            <a:avLst/>
          </a:prstGeom>
        </p:spPr>
      </p:pic>
      <p:pic>
        <p:nvPicPr>
          <p:cNvPr id="15" name="Image 14" hidden="1">
            <a:extLst>
              <a:ext uri="{FF2B5EF4-FFF2-40B4-BE49-F238E27FC236}">
                <a16:creationId xmlns:a16="http://schemas.microsoft.com/office/drawing/2014/main" id="{3ED5ABA7-32AC-40AB-972E-E506197F82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8130" y="5268426"/>
            <a:ext cx="1324690" cy="131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0801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64">
          <p15:clr>
            <a:srgbClr val="FBAE40"/>
          </p15:clr>
        </p15:guide>
        <p15:guide id="3" orient="horz" pos="374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uverture ou cloture - 04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BEF4FA5-C64B-4F43-B74D-25835A129760}"/>
              </a:ext>
            </a:extLst>
          </p:cNvPr>
          <p:cNvSpPr/>
          <p:nvPr/>
        </p:nvSpPr>
        <p:spPr>
          <a:xfrm>
            <a:off x="0" y="0"/>
            <a:ext cx="5943600" cy="59436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537329A-0ACD-4535-A308-ECFF851EE8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162" y="1376421"/>
            <a:ext cx="3923671" cy="392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5454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74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présentation - avec image - 01">
    <p:bg bwMode="lt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736C25CD-C8F2-4E89-BB5D-B8D8DB3D23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58000" y="4893558"/>
            <a:ext cx="4845729" cy="1106487"/>
          </a:xfrm>
        </p:spPr>
        <p:txBody>
          <a:bodyPr lIns="0" tIns="118872" rIns="0" bIns="0" anchor="b" anchorCtr="0">
            <a:noAutofit/>
          </a:bodyPr>
          <a:lstStyle>
            <a:lvl1pPr marL="0" indent="0">
              <a:spcBef>
                <a:spcPts val="600"/>
              </a:spcBef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14400" indent="0">
              <a:buFontTx/>
              <a:buNone/>
              <a:def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371600" indent="0">
              <a:buFontTx/>
              <a:buNone/>
              <a:def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828800" indent="0">
              <a:buFontTx/>
              <a:buNone/>
              <a:def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A09BF7F-9F4A-4208-B751-2066E34B52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0" y="2971800"/>
            <a:ext cx="4846321" cy="1768642"/>
          </a:xfrm>
        </p:spPr>
        <p:txBody>
          <a:bodyPr lIns="0" tIns="118872" rIns="0" bIns="0">
            <a:normAutofit/>
          </a:bodyPr>
          <a:lstStyle>
            <a:lvl1pPr marL="0" indent="0" algn="l">
              <a:spcBef>
                <a:spcPts val="600"/>
              </a:spcBef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ED391B7-CCE6-4540-A0C5-16C581737E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0" y="685800"/>
            <a:ext cx="4846321" cy="2132884"/>
          </a:xfrm>
        </p:spPr>
        <p:txBody>
          <a:bodyPr lIns="0" tIns="0" rIns="0" bIns="0" anchor="b">
            <a:normAutofit/>
          </a:bodyPr>
          <a:lstStyle>
            <a:lvl1pPr algn="l"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  <p:pic>
        <p:nvPicPr>
          <p:cNvPr id="17" name="Image-umontreal" hidden="1">
            <a:extLst>
              <a:ext uri="{FF2B5EF4-FFF2-40B4-BE49-F238E27FC236}">
                <a16:creationId xmlns:a16="http://schemas.microsoft.com/office/drawing/2014/main" id="{76FBD988-D861-4D8E-A2FD-72BD3ED607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177" y="6022589"/>
            <a:ext cx="5373103" cy="985069"/>
          </a:xfrm>
          <a:prstGeom prst="rect">
            <a:avLst/>
          </a:prstGeom>
        </p:spPr>
      </p:pic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19EE69F6-7C96-469F-B36B-70863BB21C79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0" y="1"/>
            <a:ext cx="5943600" cy="5943599"/>
          </a:xfrm>
          <a:solidFill>
            <a:schemeClr val="bg1"/>
          </a:solidFill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800"/>
            </a:lvl1pPr>
          </a:lstStyle>
          <a:p>
            <a:r>
              <a:rPr lang="fr-FR"/>
              <a:t>Cliquez sur l'icône pour ajouter une image</a:t>
            </a:r>
            <a:endParaRPr lang="fr-CA" dirty="0"/>
          </a:p>
        </p:txBody>
      </p:sp>
      <p:sp>
        <p:nvSpPr>
          <p:cNvPr id="9" name="Carré-couleur" hidden="1">
            <a:extLst>
              <a:ext uri="{FF2B5EF4-FFF2-40B4-BE49-F238E27FC236}">
                <a16:creationId xmlns:a16="http://schemas.microsoft.com/office/drawing/2014/main" id="{F859E84F-1D85-4121-99DF-923E7A668073}"/>
              </a:ext>
            </a:extLst>
          </p:cNvPr>
          <p:cNvSpPr/>
          <p:nvPr/>
        </p:nvSpPr>
        <p:spPr>
          <a:xfrm>
            <a:off x="0" y="0"/>
            <a:ext cx="3429000" cy="342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8" name="Logo-UdeM-Monde" hidden="1">
            <a:extLst>
              <a:ext uri="{FF2B5EF4-FFF2-40B4-BE49-F238E27FC236}">
                <a16:creationId xmlns:a16="http://schemas.microsoft.com/office/drawing/2014/main" id="{262609BC-1EC4-4E92-9286-E0ECE80CC0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2514601" cy="251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556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64">
          <p15:clr>
            <a:srgbClr val="FBAE40"/>
          </p15:clr>
        </p15:guide>
        <p15:guide id="3" orient="horz" pos="374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présentation - avec image - 02">
    <p:bg bwMode="lt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Logo-type-UdeM">
            <a:extLst>
              <a:ext uri="{FF2B5EF4-FFF2-40B4-BE49-F238E27FC236}">
                <a16:creationId xmlns:a16="http://schemas.microsoft.com/office/drawing/2014/main" id="{F3F31CBE-7784-443F-97D0-C40CC07F04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46175" y="3165742"/>
            <a:ext cx="3957650" cy="3957650"/>
          </a:xfrm>
          <a:prstGeom prst="rect">
            <a:avLst/>
          </a:prstGeom>
        </p:spPr>
      </p:pic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736C25CD-C8F2-4E89-BB5D-B8D8DB3D23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46091" y="4893558"/>
            <a:ext cx="4157638" cy="1106487"/>
          </a:xfrm>
        </p:spPr>
        <p:txBody>
          <a:bodyPr lIns="0" tIns="118872" rIns="0" bIns="0" anchor="b" anchorCtr="0">
            <a:noAutofit/>
          </a:bodyPr>
          <a:lstStyle>
            <a:lvl1pPr marL="0" indent="0">
              <a:spcBef>
                <a:spcPts val="600"/>
              </a:spcBef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14400" indent="0">
              <a:buFontTx/>
              <a:buNone/>
              <a:def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371600" indent="0">
              <a:buFontTx/>
              <a:buNone/>
              <a:def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828800" indent="0">
              <a:buFontTx/>
              <a:buNone/>
              <a:def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19EE69F6-7C96-469F-B36B-70863BB21C79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0" y="0"/>
            <a:ext cx="6858001" cy="6858000"/>
          </a:xfrm>
          <a:solidFill>
            <a:schemeClr val="bg1"/>
          </a:solidFill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800"/>
            </a:lvl1pPr>
          </a:lstStyle>
          <a:p>
            <a:r>
              <a:rPr lang="fr-FR"/>
              <a:t>Cliquez sur l'icône pour ajouter une image</a:t>
            </a:r>
            <a:endParaRPr lang="fr-CA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A09BF7F-9F4A-4208-B751-2066E34B52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46175" y="2971800"/>
            <a:ext cx="4158146" cy="1768642"/>
          </a:xfrm>
        </p:spPr>
        <p:txBody>
          <a:bodyPr lIns="0" tIns="118872" rIns="0" bIns="0">
            <a:normAutofit/>
          </a:bodyPr>
          <a:lstStyle>
            <a:lvl1pPr marL="0" indent="0" algn="l">
              <a:spcBef>
                <a:spcPts val="600"/>
              </a:spcBef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ED391B7-CCE6-4540-A0C5-16C581737E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46175" y="685800"/>
            <a:ext cx="4158146" cy="2132884"/>
          </a:xfrm>
        </p:spPr>
        <p:txBody>
          <a:bodyPr lIns="0" tIns="0" rIns="0" bIns="0" anchor="b">
            <a:normAutofit/>
          </a:bodyPr>
          <a:lstStyle>
            <a:lvl1pPr algn="l"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6056573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64">
          <p15:clr>
            <a:srgbClr val="FBAE40"/>
          </p15:clr>
        </p15:guide>
        <p15:guide id="3" orient="horz" pos="374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présentation - sans image">
    <p:bg bwMode="lt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-LogoUdeM-type" hidden="1">
            <a:extLst>
              <a:ext uri="{FF2B5EF4-FFF2-40B4-BE49-F238E27FC236}">
                <a16:creationId xmlns:a16="http://schemas.microsoft.com/office/drawing/2014/main" id="{5C0550EF-06EE-41E4-98BB-222B8A9F88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87722" y="1816510"/>
            <a:ext cx="5373858" cy="5373858"/>
          </a:xfrm>
          <a:prstGeom prst="rect">
            <a:avLst/>
          </a:prstGeom>
        </p:spPr>
      </p:pic>
      <p:pic>
        <p:nvPicPr>
          <p:cNvPr id="17" name="Image-umontreal" hidden="1">
            <a:extLst>
              <a:ext uri="{FF2B5EF4-FFF2-40B4-BE49-F238E27FC236}">
                <a16:creationId xmlns:a16="http://schemas.microsoft.com/office/drawing/2014/main" id="{76FBD988-D861-4D8E-A2FD-72BD3ED607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177" y="6022589"/>
            <a:ext cx="5373103" cy="985069"/>
          </a:xfrm>
          <a:prstGeom prst="rect">
            <a:avLst/>
          </a:prstGeom>
        </p:spPr>
      </p:pic>
      <p:sp>
        <p:nvSpPr>
          <p:cNvPr id="10" name="Espace réservé du texte : date">
            <a:extLst>
              <a:ext uri="{FF2B5EF4-FFF2-40B4-BE49-F238E27FC236}">
                <a16:creationId xmlns:a16="http://schemas.microsoft.com/office/drawing/2014/main" id="{E0B19E6A-58D1-42A7-8AA0-67C31FBA814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60681" y="5671933"/>
            <a:ext cx="6438052" cy="689110"/>
          </a:xfrm>
        </p:spPr>
        <p:txBody>
          <a:bodyPr lIns="0" tIns="0" rIns="0" bIns="0" anchor="b">
            <a:normAutofit/>
          </a:bodyPr>
          <a:lstStyle>
            <a:lvl1pPr marL="0" indent="0" algn="r">
              <a:spcBef>
                <a:spcPts val="0"/>
              </a:spcBef>
              <a:spcAft>
                <a:spcPts val="600"/>
              </a:spcAft>
              <a:buFontTx/>
              <a:buNone/>
              <a:defRPr sz="1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14400" indent="0">
              <a:buFontTx/>
              <a:buNone/>
              <a:def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371600" indent="0">
              <a:buFontTx/>
              <a:buNone/>
              <a:def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828800" indent="0">
              <a:buFontTx/>
              <a:buNone/>
              <a:def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A09BF7F-9F4A-4208-B751-2066E34B52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60683" y="3358165"/>
            <a:ext cx="6438050" cy="1768642"/>
          </a:xfrm>
        </p:spPr>
        <p:txBody>
          <a:bodyPr lIns="0" tIns="0" rIns="0" bIns="0">
            <a:normAutofit/>
          </a:bodyPr>
          <a:lstStyle>
            <a:lvl1pPr marL="0" indent="0" algn="r">
              <a:buNone/>
              <a:defRPr sz="2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ED391B7-CCE6-4540-A0C5-16C581737E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60682" y="901522"/>
            <a:ext cx="6438051" cy="2434107"/>
          </a:xfrm>
        </p:spPr>
        <p:txBody>
          <a:bodyPr lIns="0" tIns="0" rIns="0" bIns="0" anchor="b">
            <a:normAutofit/>
          </a:bodyPr>
          <a:lstStyle>
            <a:lvl1pPr algn="r">
              <a:defRPr sz="5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  <p:sp>
        <p:nvSpPr>
          <p:cNvPr id="13" name="forme - carre couleur - arrie-plan">
            <a:extLst>
              <a:ext uri="{FF2B5EF4-FFF2-40B4-BE49-F238E27FC236}">
                <a16:creationId xmlns:a16="http://schemas.microsoft.com/office/drawing/2014/main" id="{6C4C09A0-3500-45D8-81BB-07F054643904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4757302" cy="47573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 algn="ctr"/>
            <a:endParaRPr lang="fr-CA"/>
          </a:p>
        </p:txBody>
      </p:sp>
      <p:sp>
        <p:nvSpPr>
          <p:cNvPr id="9" name="forme - carre couleur premier plan - orange">
            <a:extLst>
              <a:ext uri="{FF2B5EF4-FFF2-40B4-BE49-F238E27FC236}">
                <a16:creationId xmlns:a16="http://schemas.microsoft.com/office/drawing/2014/main" id="{F859E84F-1D85-4121-99DF-923E7A668073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3200400" cy="3200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 algn="ctr"/>
            <a:endParaRPr lang="fr-CA"/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736C25CD-C8F2-4E89-BB5D-B8D8DB3D23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3380" y="2072747"/>
            <a:ext cx="2784518" cy="773483"/>
          </a:xfrm>
        </p:spPr>
        <p:txBody>
          <a:bodyPr lIns="0" tIns="0" rIns="0" bIns="0" anchor="b">
            <a:normAutofit/>
          </a:bodyPr>
          <a:lstStyle>
            <a:lvl1pPr marL="0" indent="0" algn="l">
              <a:lnSpc>
                <a:spcPct val="95000"/>
              </a:lnSpc>
              <a:spcBef>
                <a:spcPts val="0"/>
              </a:spcBef>
              <a:buFontTx/>
              <a:buNone/>
              <a:defRPr sz="15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14400" indent="0">
              <a:buFontTx/>
              <a:buNone/>
              <a:def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371600" indent="0">
              <a:buFontTx/>
              <a:buNone/>
              <a:def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828800" indent="0">
              <a:buFontTx/>
              <a:buNone/>
              <a:def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8" name="Image - logo UdeM Monde">
            <a:extLst>
              <a:ext uri="{FF2B5EF4-FFF2-40B4-BE49-F238E27FC236}">
                <a16:creationId xmlns:a16="http://schemas.microsoft.com/office/drawing/2014/main" id="{262609BC-1EC4-4E92-9286-E0ECE80CC0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002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6759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  <p15:guide id="3" orient="horz" pos="3744">
          <p15:clr>
            <a:srgbClr val="FBAE40"/>
          </p15:clr>
        </p15:guide>
        <p15:guide id="4" pos="240">
          <p15:clr>
            <a:srgbClr val="FBAE40"/>
          </p15:clr>
        </p15:guide>
        <p15:guide id="5" orient="horz" pos="1584">
          <p15:clr>
            <a:srgbClr val="FBAE40"/>
          </p15:clr>
        </p15:guide>
        <p15:guide id="6" orient="horz" pos="1872">
          <p15:clr>
            <a:srgbClr val="FBAE40"/>
          </p15:clr>
        </p15:guide>
        <p15:guide id="7" orient="horz" pos="340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/ Contenu - 1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ED75104-D63D-41EC-AB37-DB2D145C2B6C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9649326" y="6356350"/>
            <a:ext cx="1780674" cy="365125"/>
          </a:xfrm>
        </p:spPr>
        <p:txBody>
          <a:bodyPr/>
          <a:lstStyle/>
          <a:p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039127E-F6A2-4969-A071-47D63AFB4052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fr-CA"/>
              <a:t>Université de Montréal</a:t>
            </a:r>
            <a:endParaRPr lang="fr-CA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FABDD7D-8BCB-40FF-A16F-3BEE20511D70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 marL="200025"/>
            <a:fld id="{81D60167-4931-47E6-BA6A-407CBD079E47}" type="slidenum">
              <a:rPr lang="fr-CA" smtClean="0"/>
              <a:pPr marL="200025"/>
              <a:t>‹n°›</a:t>
            </a:fld>
            <a:endParaRPr lang="fr-CA" dirty="0"/>
          </a:p>
        </p:txBody>
      </p:sp>
      <p:sp>
        <p:nvSpPr>
          <p:cNvPr id="10" name="Espace réservé du contenu - colonne gauche">
            <a:extLst>
              <a:ext uri="{FF2B5EF4-FFF2-40B4-BE49-F238E27FC236}">
                <a16:creationId xmlns:a16="http://schemas.microsoft.com/office/drawing/2014/main" id="{66E8FCCD-DB32-4577-97E1-0197C58C2FAF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914398" y="2141621"/>
            <a:ext cx="10058400" cy="3984859"/>
          </a:xfrm>
        </p:spPr>
        <p:txBody>
          <a:bodyPr/>
          <a:lstStyle>
            <a:lvl1pPr>
              <a:spcBef>
                <a:spcPts val="600"/>
              </a:spcBef>
              <a:defRPr b="1">
                <a:solidFill>
                  <a:schemeClr val="accent4"/>
                </a:solidFill>
              </a:defRPr>
            </a:lvl1pPr>
            <a:lvl2pPr marL="0" indent="0">
              <a:buNone/>
              <a:defRPr sz="1600"/>
            </a:lvl2pPr>
            <a:lvl3pPr marL="228600" indent="-228600">
              <a:buSzPct val="100000"/>
              <a:buFont typeface="Arial" panose="020B0604020202020204" pitchFamily="34" charset="0"/>
              <a:buChar char="•"/>
              <a:defRPr sz="1600"/>
            </a:lvl3pPr>
            <a:lvl4pPr marL="457200" indent="-228600">
              <a:spcAft>
                <a:spcPts val="500"/>
              </a:spcAft>
              <a:buSzPct val="100000"/>
              <a:buFont typeface="Symbol" panose="05050102010706020507" pitchFamily="18" charset="2"/>
              <a:buChar char=""/>
              <a:defRPr lang="fr-F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dirty="0"/>
              <a:t>Insérer le texte ici. Utiliser la commande « Augmenter le niveau de liste » pour passer d’un niveau à l’autre. </a:t>
            </a:r>
            <a:br>
              <a:rPr lang="fr-FR" dirty="0"/>
            </a:br>
            <a:r>
              <a:rPr lang="fr-FR" dirty="0"/>
              <a:t>Niveau 1 = titre de paragraphe : </a:t>
            </a:r>
            <a:r>
              <a:rPr lang="fr-FR" dirty="0" err="1"/>
              <a:t>arial</a:t>
            </a:r>
            <a:r>
              <a:rPr lang="fr-FR" dirty="0"/>
              <a:t> gras, couleur accent.</a:t>
            </a:r>
            <a:br>
              <a:rPr lang="fr-FR" dirty="0"/>
            </a:br>
            <a:r>
              <a:rPr lang="fr-FR" dirty="0"/>
              <a:t>Niveau 2 = texte de paragraphe: </a:t>
            </a:r>
            <a:r>
              <a:rPr lang="fr-FR" dirty="0" err="1"/>
              <a:t>arial</a:t>
            </a:r>
            <a:r>
              <a:rPr lang="fr-FR" dirty="0"/>
              <a:t>, couleur automatique foncée.</a:t>
            </a:r>
            <a:br>
              <a:rPr lang="fr-FR" dirty="0"/>
            </a:br>
            <a:r>
              <a:rPr lang="fr-FR" dirty="0"/>
              <a:t>Niveau 3 et 4 = listes à puce.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22" name="Espace réservé du texte  - fil d'Ariane">
            <a:extLst>
              <a:ext uri="{FF2B5EF4-FFF2-40B4-BE49-F238E27FC236}">
                <a16:creationId xmlns:a16="http://schemas.microsoft.com/office/drawing/2014/main" id="{D6E72B4C-865D-4A9D-89C1-58D5825710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14397" y="274320"/>
            <a:ext cx="4421877" cy="4104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solidFill>
                  <a:srgbClr val="006CB7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FontTx/>
              <a:buNone/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dirty="0"/>
              <a:t>Insérer du texte ( titre de la section)</a:t>
            </a:r>
          </a:p>
        </p:txBody>
      </p:sp>
      <p:sp>
        <p:nvSpPr>
          <p:cNvPr id="12" name="Titre 11">
            <a:extLst>
              <a:ext uri="{FF2B5EF4-FFF2-40B4-BE49-F238E27FC236}">
                <a16:creationId xmlns:a16="http://schemas.microsoft.com/office/drawing/2014/main" id="{083E2638-0907-4296-A837-AA3E16D5BF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Insérer le titre ici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9635539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/ Contenu avec imag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039127E-F6A2-4969-A071-47D63AFB4052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914401" y="6356984"/>
            <a:ext cx="5303520" cy="365125"/>
          </a:xfrm>
        </p:spPr>
        <p:txBody>
          <a:bodyPr/>
          <a:lstStyle/>
          <a:p>
            <a:r>
              <a:rPr lang="fr-CA"/>
              <a:t>Université de Montréal</a:t>
            </a:r>
            <a:endParaRPr lang="fr-CA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FABDD7D-8BCB-40FF-A16F-3BEE20511D70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 marL="200025"/>
            <a:fld id="{81D60167-4931-47E6-BA6A-407CBD079E47}" type="slidenum">
              <a:rPr lang="fr-CA" smtClean="0"/>
              <a:pPr marL="200025"/>
              <a:t>‹n°›</a:t>
            </a:fld>
            <a:endParaRPr lang="fr-CA" dirty="0"/>
          </a:p>
        </p:txBody>
      </p:sp>
      <p:sp>
        <p:nvSpPr>
          <p:cNvPr id="10" name="Espace réservé du contenu - colonne gauche">
            <a:extLst>
              <a:ext uri="{FF2B5EF4-FFF2-40B4-BE49-F238E27FC236}">
                <a16:creationId xmlns:a16="http://schemas.microsoft.com/office/drawing/2014/main" id="{66E8FCCD-DB32-4577-97E1-0197C58C2FAF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914399" y="2141621"/>
            <a:ext cx="5303520" cy="3984859"/>
          </a:xfrm>
        </p:spPr>
        <p:txBody>
          <a:bodyPr/>
          <a:lstStyle>
            <a:lvl1pPr>
              <a:spcBef>
                <a:spcPts val="600"/>
              </a:spcBef>
              <a:defRPr b="1">
                <a:solidFill>
                  <a:schemeClr val="accent4"/>
                </a:solidFill>
              </a:defRPr>
            </a:lvl1pPr>
            <a:lvl2pPr marL="0" indent="0">
              <a:buNone/>
              <a:defRPr sz="1600"/>
            </a:lvl2pPr>
            <a:lvl3pPr marL="228600" indent="-228600">
              <a:buSzPct val="100000"/>
              <a:buFont typeface="Arial" panose="020B0604020202020204" pitchFamily="34" charset="0"/>
              <a:buChar char="•"/>
              <a:defRPr sz="1600"/>
            </a:lvl3pPr>
            <a:lvl4pPr marL="457200" indent="-228600">
              <a:spcAft>
                <a:spcPts val="500"/>
              </a:spcAft>
              <a:buSzPct val="100000"/>
              <a:buFont typeface="Symbol" panose="05050102010706020507" pitchFamily="18" charset="2"/>
              <a:buChar char="-"/>
              <a:defRPr lang="fr-F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CA" dirty="0"/>
              <a:t>Insérer le texte ici. Utiliser la commande « Augmenter le niveau de liste » pour passer d’un niveau à l’autre. </a:t>
            </a:r>
            <a:br>
              <a:rPr lang="fr-CA" dirty="0"/>
            </a:br>
            <a:r>
              <a:rPr lang="fr-CA" dirty="0"/>
              <a:t>Niveau 1 = titre de paragraphe : </a:t>
            </a:r>
            <a:r>
              <a:rPr lang="fr-CA" dirty="0" err="1"/>
              <a:t>arial</a:t>
            </a:r>
            <a:r>
              <a:rPr lang="fr-CA" dirty="0"/>
              <a:t> gras, couleur accent.</a:t>
            </a:r>
            <a:br>
              <a:rPr lang="fr-CA" dirty="0"/>
            </a:br>
            <a:r>
              <a:rPr lang="fr-CA" dirty="0"/>
              <a:t>Niveau 2 = texte de paragraphe: </a:t>
            </a:r>
            <a:r>
              <a:rPr lang="fr-CA" dirty="0" err="1"/>
              <a:t>arial</a:t>
            </a:r>
            <a:r>
              <a:rPr lang="fr-CA" dirty="0"/>
              <a:t>, couleur automatique foncée.</a:t>
            </a:r>
            <a:br>
              <a:rPr lang="fr-CA" dirty="0"/>
            </a:br>
            <a:r>
              <a:rPr lang="fr-CA" dirty="0"/>
              <a:t>Niveau 3 et 4 = listes à puce.</a:t>
            </a:r>
            <a:endParaRPr lang="fr-FR" dirty="0"/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278" name="Forme libre : forme 277">
            <a:extLst>
              <a:ext uri="{FF2B5EF4-FFF2-40B4-BE49-F238E27FC236}">
                <a16:creationId xmlns:a16="http://schemas.microsoft.com/office/drawing/2014/main" id="{04668A44-55CC-452B-9B58-8893C7A3B63B}"/>
              </a:ext>
            </a:extLst>
          </p:cNvPr>
          <p:cNvSpPr>
            <a:spLocks noChangeAspect="1"/>
          </p:cNvSpPr>
          <p:nvPr/>
        </p:nvSpPr>
        <p:spPr>
          <a:xfrm>
            <a:off x="7848600" y="2514600"/>
            <a:ext cx="4343400" cy="4343400"/>
          </a:xfrm>
          <a:custGeom>
            <a:avLst/>
            <a:gdLst>
              <a:gd name="connsiteX0" fmla="*/ 0 w 5995851"/>
              <a:gd name="connsiteY0" fmla="*/ 0 h 5995851"/>
              <a:gd name="connsiteX1" fmla="*/ 5995851 w 5995851"/>
              <a:gd name="connsiteY1" fmla="*/ 0 h 5995851"/>
              <a:gd name="connsiteX2" fmla="*/ 5995851 w 5995851"/>
              <a:gd name="connsiteY2" fmla="*/ 2566851 h 5995851"/>
              <a:gd name="connsiteX3" fmla="*/ 2566851 w 5995851"/>
              <a:gd name="connsiteY3" fmla="*/ 2566851 h 5995851"/>
              <a:gd name="connsiteX4" fmla="*/ 2566851 w 5995851"/>
              <a:gd name="connsiteY4" fmla="*/ 5995851 h 5995851"/>
              <a:gd name="connsiteX5" fmla="*/ 0 w 5995851"/>
              <a:gd name="connsiteY5" fmla="*/ 5995851 h 5995851"/>
              <a:gd name="connsiteX6" fmla="*/ 0 w 5995851"/>
              <a:gd name="connsiteY6" fmla="*/ 0 h 5995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5851" h="5995851">
                <a:moveTo>
                  <a:pt x="0" y="0"/>
                </a:moveTo>
                <a:lnTo>
                  <a:pt x="5995851" y="0"/>
                </a:lnTo>
                <a:lnTo>
                  <a:pt x="5995851" y="2566851"/>
                </a:lnTo>
                <a:lnTo>
                  <a:pt x="2566851" y="2566851"/>
                </a:lnTo>
                <a:lnTo>
                  <a:pt x="2566851" y="5995851"/>
                </a:lnTo>
                <a:lnTo>
                  <a:pt x="0" y="5995851"/>
                </a:lnTo>
                <a:lnTo>
                  <a:pt x="0" y="0"/>
                </a:lnTo>
                <a:close/>
              </a:path>
            </a:pathLst>
          </a:custGeom>
          <a:solidFill>
            <a:srgbClr val="FDE1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CA"/>
          </a:p>
        </p:txBody>
      </p:sp>
      <p:sp>
        <p:nvSpPr>
          <p:cNvPr id="279" name="Espace réservé pour une image">
            <a:extLst>
              <a:ext uri="{FF2B5EF4-FFF2-40B4-BE49-F238E27FC236}">
                <a16:creationId xmlns:a16="http://schemas.microsoft.com/office/drawing/2014/main" id="{3E545320-796C-4FF5-B959-9D05E1F4DB77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763000" y="3429000"/>
            <a:ext cx="3429000" cy="3429000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r>
              <a:rPr lang="fr-CA" dirty="0"/>
              <a:t>Insérer image si désiré</a:t>
            </a:r>
          </a:p>
        </p:txBody>
      </p:sp>
      <p:sp>
        <p:nvSpPr>
          <p:cNvPr id="12" name="Titre">
            <a:extLst>
              <a:ext uri="{FF2B5EF4-FFF2-40B4-BE49-F238E27FC236}">
                <a16:creationId xmlns:a16="http://schemas.microsoft.com/office/drawing/2014/main" id="{083E2638-0907-4296-A837-AA3E16D5BF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Insérer le titre ici</a:t>
            </a:r>
            <a:endParaRPr lang="fr-CA" dirty="0"/>
          </a:p>
        </p:txBody>
      </p:sp>
      <p:sp>
        <p:nvSpPr>
          <p:cNvPr id="22" name="Espace réservé du texte  - fil d'Ariane">
            <a:extLst>
              <a:ext uri="{FF2B5EF4-FFF2-40B4-BE49-F238E27FC236}">
                <a16:creationId xmlns:a16="http://schemas.microsoft.com/office/drawing/2014/main" id="{D6E72B4C-865D-4A9D-89C1-58D5825710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14397" y="274320"/>
            <a:ext cx="4421877" cy="4104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solidFill>
                  <a:srgbClr val="006CB7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FontTx/>
              <a:buNone/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dirty="0"/>
              <a:t>Insérer du texte ( titre de la section)</a:t>
            </a:r>
          </a:p>
        </p:txBody>
      </p:sp>
      <p:sp>
        <p:nvSpPr>
          <p:cNvPr id="9" name="Forme libre : forme 8">
            <a:extLst>
              <a:ext uri="{FF2B5EF4-FFF2-40B4-BE49-F238E27FC236}">
                <a16:creationId xmlns:a16="http://schemas.microsoft.com/office/drawing/2014/main" id="{AF217C41-D098-416B-9909-2682CBFE30CE}"/>
              </a:ext>
            </a:extLst>
          </p:cNvPr>
          <p:cNvSpPr>
            <a:spLocks noChangeAspect="1"/>
          </p:cNvSpPr>
          <p:nvPr userDrawn="1"/>
        </p:nvSpPr>
        <p:spPr>
          <a:xfrm>
            <a:off x="7848600" y="2514600"/>
            <a:ext cx="4343400" cy="4343400"/>
          </a:xfrm>
          <a:custGeom>
            <a:avLst/>
            <a:gdLst>
              <a:gd name="connsiteX0" fmla="*/ 0 w 5995851"/>
              <a:gd name="connsiteY0" fmla="*/ 0 h 5995851"/>
              <a:gd name="connsiteX1" fmla="*/ 5995851 w 5995851"/>
              <a:gd name="connsiteY1" fmla="*/ 0 h 5995851"/>
              <a:gd name="connsiteX2" fmla="*/ 5995851 w 5995851"/>
              <a:gd name="connsiteY2" fmla="*/ 2566851 h 5995851"/>
              <a:gd name="connsiteX3" fmla="*/ 2566851 w 5995851"/>
              <a:gd name="connsiteY3" fmla="*/ 2566851 h 5995851"/>
              <a:gd name="connsiteX4" fmla="*/ 2566851 w 5995851"/>
              <a:gd name="connsiteY4" fmla="*/ 5995851 h 5995851"/>
              <a:gd name="connsiteX5" fmla="*/ 0 w 5995851"/>
              <a:gd name="connsiteY5" fmla="*/ 5995851 h 5995851"/>
              <a:gd name="connsiteX6" fmla="*/ 0 w 5995851"/>
              <a:gd name="connsiteY6" fmla="*/ 0 h 5995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5851" h="5995851">
                <a:moveTo>
                  <a:pt x="0" y="0"/>
                </a:moveTo>
                <a:lnTo>
                  <a:pt x="5995851" y="0"/>
                </a:lnTo>
                <a:lnTo>
                  <a:pt x="5995851" y="2566851"/>
                </a:lnTo>
                <a:lnTo>
                  <a:pt x="2566851" y="2566851"/>
                </a:lnTo>
                <a:lnTo>
                  <a:pt x="2566851" y="5995851"/>
                </a:lnTo>
                <a:lnTo>
                  <a:pt x="0" y="5995851"/>
                </a:lnTo>
                <a:lnTo>
                  <a:pt x="0" y="0"/>
                </a:lnTo>
                <a:close/>
              </a:path>
            </a:pathLst>
          </a:custGeom>
          <a:solidFill>
            <a:srgbClr val="FDE1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182162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Logo-UdeM-monde-bleu" hidden="1">
            <a:extLst>
              <a:ext uri="{FF2B5EF4-FFF2-40B4-BE49-F238E27FC236}">
                <a16:creationId xmlns:a16="http://schemas.microsoft.com/office/drawing/2014/main" id="{71B770D3-7BA6-488D-BC30-D4C9BAAA77E8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8985" y="6275323"/>
            <a:ext cx="1576891" cy="321637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C58C415-2380-490E-A660-1A55BC2EAF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6356349"/>
            <a:ext cx="411480" cy="36576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lang="fr-CA" sz="1000" spc="-5" smtClean="0">
                <a:solidFill>
                  <a:srgbClr val="006CB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00025"/>
            <a:fld id="{81D60167-4931-47E6-BA6A-407CBD079E47}" type="slidenum">
              <a:rPr lang="fr-CA" smtClean="0"/>
              <a:pPr marL="200025"/>
              <a:t>‹n°›</a:t>
            </a:fld>
            <a:endParaRPr lang="fr-CA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F901886-43AA-4A83-9D3A-CF37F39A39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49326" y="6356350"/>
            <a:ext cx="1704474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en-US" sz="1000" spc="-5" dirty="0">
                <a:solidFill>
                  <a:srgbClr val="006CB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559EA04-3E33-4D6B-9BC2-6A7A986A2E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356984"/>
            <a:ext cx="7206916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>
              <a:defRPr lang="fr-CA" sz="1000" spc="-5">
                <a:solidFill>
                  <a:srgbClr val="006CB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A"/>
              <a:t>Université de Montréal</a:t>
            </a:r>
            <a:endParaRPr lang="fr-CA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F1ECE12-156E-45E2-9EAE-B18A804519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2286000"/>
            <a:ext cx="10439400" cy="371246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A" dirty="0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03C7645-29DD-42F2-BAAC-F6364A881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859536"/>
            <a:ext cx="10515600" cy="83210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dirty="0"/>
              <a:t>Insérez le Titre ici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544126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1" r:id="rId3"/>
    <p:sldLayoutId id="2147483760" r:id="rId4"/>
    <p:sldLayoutId id="2147483747" r:id="rId5"/>
    <p:sldLayoutId id="2147483748" r:id="rId6"/>
    <p:sldLayoutId id="2147483749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67" r:id="rId17"/>
    <p:sldLayoutId id="2147483743" r:id="rId18"/>
    <p:sldLayoutId id="2147483744" r:id="rId19"/>
    <p:sldLayoutId id="2147483763" r:id="rId20"/>
    <p:sldLayoutId id="2147483764" r:id="rId21"/>
    <p:sldLayoutId id="2147483766" r:id="rId22"/>
    <p:sldLayoutId id="2147483746" r:id="rId23"/>
    <p:sldLayoutId id="2147483765" r:id="rId24"/>
    <p:sldLayoutId id="2147483750" r:id="rId25"/>
    <p:sldLayoutId id="2147483751" r:id="rId26"/>
    <p:sldLayoutId id="2147483752" r:id="rId27"/>
    <p:sldLayoutId id="2147483753" r:id="rId28"/>
    <p:sldLayoutId id="2147483754" r:id="rId29"/>
    <p:sldLayoutId id="2147483755" r:id="rId30"/>
    <p:sldLayoutId id="2147483756" r:id="rId31"/>
    <p:sldLayoutId id="2147483757" r:id="rId3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defRPr lang="fr-FR" sz="2400" kern="1200" dirty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457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1"/>
        </a:buClr>
        <a:buSzPct val="100000"/>
        <a:buFont typeface="Symbol" panose="05050102010706020507" pitchFamily="18" charset="2"/>
        <a:buChar char="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854075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Clr>
          <a:schemeClr val="tx1"/>
        </a:buClr>
        <a:buSzPct val="100000"/>
        <a:buFont typeface="Symbol" panose="05050102010706020507" pitchFamily="18" charset="2"/>
        <a:buChar char="&gt;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Font typeface="Arial" panose="020B0604020202020204" pitchFamily="34" charset="0"/>
        <a:buNone/>
        <a:defRPr lang="fr-CA" sz="2400" b="1" kern="1200" dirty="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droit.umontreal.ca/programmes-clinique-et-stages/stages-communautaires/" TargetMode="Externa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https://services2.droit.umontreal.ca/" TargetMode="Externa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services2.droit.umontreal.ca/" TargetMode="Externa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fr.surveymonkey.com/r/inscriptionFP2025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EBEFF366-EBFF-418C-AFFC-121658739D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CA" b="1" dirty="0"/>
              <a:t>Josée </a:t>
            </a:r>
            <a:r>
              <a:rPr lang="fr-CA" b="1" dirty="0" err="1"/>
              <a:t>Aspinall</a:t>
            </a:r>
            <a:r>
              <a:rPr lang="fr-CA" dirty="0"/>
              <a:t>, Directrice de la Clinique juridique, des activités pratiques et du développement professionnel </a:t>
            </a:r>
          </a:p>
          <a:p>
            <a:r>
              <a:rPr lang="fr-CA" b="1" dirty="0" err="1"/>
              <a:t>Patrik</a:t>
            </a:r>
            <a:r>
              <a:rPr lang="fr-CA" b="1" dirty="0"/>
              <a:t> </a:t>
            </a:r>
            <a:r>
              <a:rPr lang="fr-CA" b="1" dirty="0" err="1"/>
              <a:t>Maheux</a:t>
            </a:r>
            <a:r>
              <a:rPr lang="fr-CA" dirty="0"/>
              <a:t>, Directeur au développement et à la qualité des programmes</a:t>
            </a:r>
          </a:p>
        </p:txBody>
      </p:sp>
      <p:pic>
        <p:nvPicPr>
          <p:cNvPr id="6" name="Espace réservé pour une image  5">
            <a:extLst>
              <a:ext uri="{FF2B5EF4-FFF2-40B4-BE49-F238E27FC236}">
                <a16:creationId xmlns:a16="http://schemas.microsoft.com/office/drawing/2014/main" id="{FECF2187-835C-4D52-85F9-2D6A0337BFE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5" y="11875"/>
            <a:ext cx="6858001" cy="6858000"/>
          </a:xfrm>
        </p:spPr>
      </p:pic>
      <p:sp>
        <p:nvSpPr>
          <p:cNvPr id="20" name="Sous-titre 19">
            <a:extLst>
              <a:ext uri="{FF2B5EF4-FFF2-40B4-BE49-F238E27FC236}">
                <a16:creationId xmlns:a16="http://schemas.microsoft.com/office/drawing/2014/main" id="{94FC8979-204E-41D6-B1E3-E55FAF8346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/>
              <a:t>6 février 2025</a:t>
            </a:r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B45D848C-A71A-409C-9534-DE4BCC5D90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CA" sz="4000" dirty="0"/>
              <a:t>Les activités pratiques dans le baccalauréat en droit</a:t>
            </a:r>
          </a:p>
        </p:txBody>
      </p:sp>
      <p:sp>
        <p:nvSpPr>
          <p:cNvPr id="10" name="Carré-couleur accent">
            <a:extLst>
              <a:ext uri="{FF2B5EF4-FFF2-40B4-BE49-F238E27FC236}">
                <a16:creationId xmlns:a16="http://schemas.microsoft.com/office/drawing/2014/main" id="{CD6E3417-FC1D-47B5-A1B5-A4C482317264}"/>
              </a:ext>
            </a:extLst>
          </p:cNvPr>
          <p:cNvSpPr/>
          <p:nvPr/>
        </p:nvSpPr>
        <p:spPr>
          <a:xfrm>
            <a:off x="0" y="0"/>
            <a:ext cx="3429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1" name="Logo-UdeM-Monde">
            <a:extLst>
              <a:ext uri="{FF2B5EF4-FFF2-40B4-BE49-F238E27FC236}">
                <a16:creationId xmlns:a16="http://schemas.microsoft.com/office/drawing/2014/main" id="{4983F974-D5C7-452D-A6CF-4B7CCF89A3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2514601" cy="251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2563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pour une image  7">
            <a:extLst>
              <a:ext uri="{FF2B5EF4-FFF2-40B4-BE49-F238E27FC236}">
                <a16:creationId xmlns:a16="http://schemas.microsoft.com/office/drawing/2014/main" id="{8A750B33-AA51-4D8B-9DB9-7C60515FB04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Sous-titre 2">
            <a:extLst>
              <a:ext uri="{FF2B5EF4-FFF2-40B4-BE49-F238E27FC236}">
                <a16:creationId xmlns:a16="http://schemas.microsoft.com/office/drawing/2014/main" id="{7EA412B4-CEED-4DE5-94F6-4B283FA17B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399" y="4004954"/>
            <a:ext cx="3886200" cy="1246909"/>
          </a:xfrm>
        </p:spPr>
        <p:txBody>
          <a:bodyPr/>
          <a:lstStyle/>
          <a:p>
            <a:endParaRPr lang="fr-CA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3A227810-4B47-48A5-A49E-25CFACCFD7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CA" dirty="0"/>
              <a:t>Les activités pratiques offertes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8041683-993C-40F7-B0AF-018F7E2EDD6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50FBAF40-0BF0-457F-80C7-C42C21724EFE}"/>
              </a:ext>
            </a:extLst>
          </p:cNvPr>
          <p:cNvSpPr>
            <a:spLocks noChangeAspect="1"/>
          </p:cNvSpPr>
          <p:nvPr/>
        </p:nvSpPr>
        <p:spPr>
          <a:xfrm>
            <a:off x="8790432" y="3456432"/>
            <a:ext cx="3401568" cy="3401568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1463040 h 3429000"/>
              <a:gd name="connsiteX3" fmla="*/ 1463040 w 3429000"/>
              <a:gd name="connsiteY3" fmla="*/ 1463040 h 3429000"/>
              <a:gd name="connsiteX4" fmla="*/ 1463040 w 3429000"/>
              <a:gd name="connsiteY4" fmla="*/ 3429000 h 3429000"/>
              <a:gd name="connsiteX5" fmla="*/ 0 w 3429000"/>
              <a:gd name="connsiteY5" fmla="*/ 3429000 h 3429000"/>
              <a:gd name="connsiteX6" fmla="*/ 0 w 3429000"/>
              <a:gd name="connsiteY6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1463040"/>
                </a:lnTo>
                <a:lnTo>
                  <a:pt x="1463040" y="1463040"/>
                </a:lnTo>
                <a:lnTo>
                  <a:pt x="1463040" y="3429000"/>
                </a:lnTo>
                <a:lnTo>
                  <a:pt x="0" y="3429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accent4"/>
              </a:solidFill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C8EB663-B248-4D1F-A37E-C1766F6CA4F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200025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148526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4A140EFF-CAC9-4486-52D4-3387EF9CB78D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fr-CA" dirty="0"/>
              <a:t>l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934A715-9315-D044-631A-878537CEEAD6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 marL="200025"/>
            <a:endParaRPr lang="fr-CA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7EF0CFB-2676-1C5D-82DC-CA4DE8352F90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914398" y="2141621"/>
            <a:ext cx="10058400" cy="4099160"/>
          </a:xfrm>
        </p:spPr>
        <p:txBody>
          <a:bodyPr>
            <a:normAutofit/>
          </a:bodyPr>
          <a:lstStyle/>
          <a:p>
            <a:pPr marL="179388" lvl="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447675" algn="l"/>
                <a:tab pos="627063" algn="l"/>
              </a:tabLst>
              <a:defRPr/>
            </a:pPr>
            <a:r>
              <a:rPr lang="fr-CA" altLang="fr-FR" sz="2200" b="0" kern="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DRT3910 – Séminaire de recherche et de rédaction</a:t>
            </a:r>
          </a:p>
          <a:p>
            <a:pPr marL="985838" lvl="0" indent="-227013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627063" algn="l"/>
              </a:tabLst>
              <a:defRPr/>
            </a:pPr>
            <a:r>
              <a:rPr lang="fr-CA" altLang="fr-FR" sz="1800" b="0" kern="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Droit civil</a:t>
            </a:r>
          </a:p>
          <a:p>
            <a:pPr marL="985838" lvl="0" indent="-227013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627063" algn="l"/>
              </a:tabLst>
              <a:defRPr/>
            </a:pPr>
            <a:r>
              <a:rPr lang="fr-CA" altLang="fr-FR" sz="1800" b="0" kern="0" dirty="0">
                <a:solidFill>
                  <a:schemeClr val="tx2">
                    <a:lumMod val="75000"/>
                  </a:schemeClr>
                </a:solidFill>
              </a:rPr>
              <a:t>Droit des affaires</a:t>
            </a:r>
          </a:p>
          <a:p>
            <a:pPr marL="985838" lvl="0" indent="-227013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627063" algn="l"/>
              </a:tabLst>
              <a:defRPr/>
            </a:pPr>
            <a:r>
              <a:rPr lang="fr-CA" altLang="fr-FR" sz="1800" b="0" kern="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Droit international</a:t>
            </a:r>
          </a:p>
          <a:p>
            <a:pPr marL="985838" lvl="0" indent="-227013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627063" algn="l"/>
              </a:tabLst>
              <a:defRPr/>
            </a:pPr>
            <a:r>
              <a:rPr lang="fr-CA" altLang="fr-FR" sz="1800" b="0" kern="0" dirty="0">
                <a:solidFill>
                  <a:schemeClr val="tx2">
                    <a:lumMod val="75000"/>
                  </a:schemeClr>
                </a:solidFill>
              </a:rPr>
              <a:t>Droit pénal</a:t>
            </a:r>
          </a:p>
          <a:p>
            <a:pPr marL="985838" lvl="0" indent="-227013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627063" algn="l"/>
              </a:tabLst>
              <a:defRPr/>
            </a:pPr>
            <a:r>
              <a:rPr lang="fr-CA" altLang="fr-FR" sz="1800" b="0" kern="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Droit du travail</a:t>
            </a:r>
          </a:p>
          <a:p>
            <a:pPr marL="758825" lvl="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627063" algn="l"/>
              </a:tabLst>
              <a:defRPr/>
            </a:pPr>
            <a:endParaRPr lang="fr-CA" altLang="fr-FR" sz="1800" b="0" kern="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179388" lvl="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447675" algn="l"/>
                <a:tab pos="627063" algn="l"/>
              </a:tabLst>
              <a:defRPr/>
            </a:pPr>
            <a:r>
              <a:rPr lang="fr-CA" altLang="fr-FR" sz="2200" b="0" kern="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DRT3911 – Séminaire de cas pratiques</a:t>
            </a:r>
          </a:p>
          <a:p>
            <a:pPr marL="985838" lvl="0" indent="-227013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627063" algn="l"/>
              </a:tabLst>
              <a:defRPr/>
            </a:pPr>
            <a:r>
              <a:rPr lang="fr-CA" altLang="fr-FR" sz="1800" b="0" kern="0" dirty="0">
                <a:solidFill>
                  <a:schemeClr val="tx2">
                    <a:lumMod val="75000"/>
                  </a:schemeClr>
                </a:solidFill>
              </a:rPr>
              <a:t>T</a:t>
            </a:r>
            <a:r>
              <a:rPr lang="fr-CA" altLang="fr-FR" sz="1800" b="0" kern="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ransactions commerciales</a:t>
            </a:r>
          </a:p>
          <a:p>
            <a:pPr marL="985838" lvl="0" indent="-227013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627063" algn="l"/>
              </a:tabLst>
              <a:defRPr/>
            </a:pPr>
            <a:r>
              <a:rPr lang="fr-CA" altLang="fr-FR" sz="1800" b="0" kern="0" dirty="0">
                <a:solidFill>
                  <a:schemeClr val="tx2">
                    <a:lumMod val="75000"/>
                  </a:schemeClr>
                </a:solidFill>
              </a:rPr>
              <a:t>Droit</a:t>
            </a:r>
            <a:r>
              <a:rPr lang="fr-CA" altLang="fr-FR" sz="1800" b="0" kern="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du divertissement</a:t>
            </a:r>
          </a:p>
          <a:p>
            <a:pPr marL="985838" lvl="0" indent="-227013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627063" algn="l"/>
              </a:tabLst>
              <a:defRPr/>
            </a:pPr>
            <a:endParaRPr lang="fr-CA" altLang="fr-FR" sz="1800" b="0" kern="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179388" lvl="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447675" algn="l"/>
                <a:tab pos="627063" algn="l"/>
              </a:tabLst>
              <a:defRPr/>
            </a:pPr>
            <a:r>
              <a:rPr lang="fr-CA" altLang="fr-FR" sz="2200" b="0" kern="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DRT3912 – Séminaire de modes alternatifs de résolution des conflits</a:t>
            </a:r>
          </a:p>
          <a:p>
            <a:pPr lvl="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534988" algn="l"/>
              </a:tabLst>
              <a:defRPr/>
            </a:pPr>
            <a:endParaRPr lang="fr-CA" altLang="fr-FR" sz="2400" b="0" kern="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2EE2D4E-5902-50A9-A846-7F9F4993948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29B5E4FD-31A2-631C-6F69-89196340B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5000" dirty="0"/>
              <a:t>Les séminaires (3 crédits)</a:t>
            </a:r>
          </a:p>
        </p:txBody>
      </p:sp>
      <p:sp>
        <p:nvSpPr>
          <p:cNvPr id="8" name="Forme libre : forme 13">
            <a:extLst>
              <a:ext uri="{FF2B5EF4-FFF2-40B4-BE49-F238E27FC236}">
                <a16:creationId xmlns:a16="http://schemas.microsoft.com/office/drawing/2014/main" id="{4EE74E4A-BBD0-51F6-FC0C-26F63813A1BE}"/>
              </a:ext>
            </a:extLst>
          </p:cNvPr>
          <p:cNvSpPr>
            <a:spLocks noChangeAspect="1"/>
          </p:cNvSpPr>
          <p:nvPr/>
        </p:nvSpPr>
        <p:spPr>
          <a:xfrm rot="16200000">
            <a:off x="10052281" y="0"/>
            <a:ext cx="2141621" cy="2141621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1463040 h 3429000"/>
              <a:gd name="connsiteX3" fmla="*/ 1463040 w 3429000"/>
              <a:gd name="connsiteY3" fmla="*/ 1463040 h 3429000"/>
              <a:gd name="connsiteX4" fmla="*/ 1463040 w 3429000"/>
              <a:gd name="connsiteY4" fmla="*/ 3429000 h 3429000"/>
              <a:gd name="connsiteX5" fmla="*/ 0 w 3429000"/>
              <a:gd name="connsiteY5" fmla="*/ 3429000 h 3429000"/>
              <a:gd name="connsiteX6" fmla="*/ 0 w 3429000"/>
              <a:gd name="connsiteY6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1463040"/>
                </a:lnTo>
                <a:lnTo>
                  <a:pt x="1463040" y="1463040"/>
                </a:lnTo>
                <a:lnTo>
                  <a:pt x="1463040" y="3429000"/>
                </a:lnTo>
                <a:lnTo>
                  <a:pt x="0" y="3429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627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4A140EFF-CAC9-4486-52D4-3387EF9CB78D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fr-CA" dirty="0"/>
              <a:t>l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934A715-9315-D044-631A-878537CEEAD6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 marL="200025"/>
            <a:endParaRPr lang="fr-CA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7EF0CFB-2676-1C5D-82DC-CA4DE8352F90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914398" y="2141621"/>
            <a:ext cx="10515600" cy="4110589"/>
          </a:xfrm>
        </p:spPr>
        <p:txBody>
          <a:bodyPr>
            <a:normAutofit/>
          </a:bodyPr>
          <a:lstStyle/>
          <a:p>
            <a:pPr marL="180975" lvl="0" indent="-46038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534988" algn="l"/>
              </a:tabLst>
              <a:defRPr/>
            </a:pPr>
            <a:r>
              <a:rPr lang="fr-CA" altLang="fr-FR" sz="2200" kern="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Exigences:</a:t>
            </a:r>
          </a:p>
          <a:p>
            <a:pPr marL="985838" lvl="0" indent="-227013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tabLst>
                <a:tab pos="627063" algn="l"/>
              </a:tabLst>
              <a:defRPr/>
            </a:pPr>
            <a:r>
              <a:rPr lang="fr-CA" altLang="fr-FR" sz="1800" b="0" kern="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DRT1911 et DRT1912</a:t>
            </a:r>
          </a:p>
          <a:p>
            <a:pPr marL="985838" lvl="0" indent="-227013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tabLst>
                <a:tab pos="627063" algn="l"/>
              </a:tabLst>
              <a:defRPr/>
            </a:pPr>
            <a:r>
              <a:rPr lang="fr-CA" altLang="fr-FR" sz="1800" b="0" kern="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Certains cours préalables sont recommandés pour certains séminaires</a:t>
            </a:r>
            <a:endParaRPr lang="fr-FR" altLang="fr-FR" sz="1800" b="0" dirty="0"/>
          </a:p>
          <a:p>
            <a:pPr marL="758825" lvl="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627063" algn="l"/>
              </a:tabLst>
              <a:defRPr/>
            </a:pPr>
            <a:endParaRPr lang="fr-CA" altLang="fr-FR" sz="1800" kern="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180975" lvl="0" indent="-46038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534988" algn="l"/>
              </a:tabLst>
              <a:defRPr/>
            </a:pPr>
            <a:r>
              <a:rPr lang="fr-CA" altLang="fr-FR" sz="2200" kern="0" dirty="0">
                <a:solidFill>
                  <a:schemeClr val="tx2">
                    <a:lumMod val="75000"/>
                  </a:schemeClr>
                </a:solidFill>
              </a:rPr>
              <a:t>Sélection:</a:t>
            </a:r>
          </a:p>
          <a:p>
            <a:pPr marL="985838" lvl="0" indent="-227013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534988" algn="l"/>
              </a:tabLst>
              <a:defRPr/>
            </a:pPr>
            <a:r>
              <a:rPr lang="fr-CA" altLang="fr-FR" sz="1800" b="0" kern="0" dirty="0">
                <a:solidFill>
                  <a:schemeClr val="tx2">
                    <a:lumMod val="75000"/>
                  </a:schemeClr>
                </a:solidFill>
              </a:rPr>
              <a:t>Aucune sélection</a:t>
            </a:r>
          </a:p>
          <a:p>
            <a:pPr marL="985838" lvl="0" indent="-227013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534988" algn="l"/>
              </a:tabLst>
              <a:defRPr/>
            </a:pPr>
            <a:r>
              <a:rPr lang="fr-CA" altLang="fr-FR" sz="1800" b="0" kern="0" dirty="0">
                <a:solidFill>
                  <a:schemeClr val="tx2">
                    <a:lumMod val="75000"/>
                  </a:schemeClr>
                </a:solidFill>
              </a:rPr>
              <a:t>Inscription limitée par le nombre de places disponibles </a:t>
            </a:r>
          </a:p>
          <a:p>
            <a:pPr marL="758825" lvl="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534988" algn="l"/>
              </a:tabLst>
              <a:defRPr/>
            </a:pPr>
            <a:endParaRPr lang="fr-CA" altLang="fr-FR" sz="1800" b="0" kern="0" dirty="0">
              <a:solidFill>
                <a:schemeClr val="tx2">
                  <a:lumMod val="75000"/>
                </a:schemeClr>
              </a:solidFill>
            </a:endParaRPr>
          </a:p>
          <a:p>
            <a:pPr marL="180975" lvl="0" indent="-46038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534988" algn="l"/>
              </a:tabLst>
              <a:defRPr/>
            </a:pPr>
            <a:r>
              <a:rPr lang="fr-CA" altLang="fr-FR" sz="2200" kern="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Évaluations:</a:t>
            </a:r>
          </a:p>
          <a:p>
            <a:pPr marL="985838" lvl="0" indent="-227013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534988" algn="l"/>
              </a:tabLst>
              <a:defRPr/>
            </a:pPr>
            <a:r>
              <a:rPr lang="fr-CA" altLang="fr-FR" sz="1800" b="0" kern="0" dirty="0">
                <a:solidFill>
                  <a:schemeClr val="tx2">
                    <a:lumMod val="75000"/>
                  </a:schemeClr>
                </a:solidFill>
              </a:rPr>
              <a:t>Séminaire de recherche et de rédaction = Rédaction d’une dissertation</a:t>
            </a:r>
          </a:p>
          <a:p>
            <a:pPr marL="985838" lvl="0" indent="-227013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534988" algn="l"/>
              </a:tabLst>
              <a:defRPr/>
            </a:pPr>
            <a:r>
              <a:rPr lang="fr-CA" altLang="fr-FR" sz="1800" b="0" kern="0" dirty="0">
                <a:solidFill>
                  <a:schemeClr val="tx2">
                    <a:lumMod val="75000"/>
                  </a:schemeClr>
                </a:solidFill>
              </a:rPr>
              <a:t>Séminaire de cas pratiques = Dépend du thème choisi (exposé oral, négociation, travaux)</a:t>
            </a:r>
          </a:p>
          <a:p>
            <a:pPr marL="985838" lvl="0" indent="-227013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534988" algn="l"/>
              </a:tabLst>
              <a:defRPr/>
            </a:pPr>
            <a:r>
              <a:rPr lang="fr-CA" altLang="fr-FR" sz="1800" b="0" kern="0" dirty="0">
                <a:solidFill>
                  <a:schemeClr val="tx2">
                    <a:lumMod val="75000"/>
                  </a:schemeClr>
                </a:solidFill>
              </a:rPr>
              <a:t>Séminaire de modes alternatifs de résolution des conflits = Travaux, simulations, jeux de rôles</a:t>
            </a:r>
          </a:p>
          <a:p>
            <a:pPr marL="985838" lvl="0" indent="-227013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534988" algn="l"/>
              </a:tabLst>
              <a:defRPr/>
            </a:pPr>
            <a:endParaRPr lang="fr-CA" altLang="fr-FR" sz="1800" b="0" kern="0" dirty="0">
              <a:solidFill>
                <a:schemeClr val="tx2">
                  <a:lumMod val="75000"/>
                </a:schemeClr>
              </a:solidFill>
            </a:endParaRPr>
          </a:p>
          <a:p>
            <a:pPr lvl="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534988" algn="l"/>
              </a:tabLst>
              <a:defRPr/>
            </a:pPr>
            <a:endParaRPr lang="fr-FR" sz="2100" b="0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2EE2D4E-5902-50A9-A846-7F9F4993948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29B5E4FD-31A2-631C-6F69-89196340B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5000" dirty="0"/>
              <a:t>Les séminaires (3 crédits)</a:t>
            </a:r>
          </a:p>
        </p:txBody>
      </p:sp>
      <p:sp>
        <p:nvSpPr>
          <p:cNvPr id="8" name="Forme libre : forme 13">
            <a:extLst>
              <a:ext uri="{FF2B5EF4-FFF2-40B4-BE49-F238E27FC236}">
                <a16:creationId xmlns:a16="http://schemas.microsoft.com/office/drawing/2014/main" id="{BF67ADC1-CF35-9322-06C9-243CAA62AC1F}"/>
              </a:ext>
            </a:extLst>
          </p:cNvPr>
          <p:cNvSpPr>
            <a:spLocks noChangeAspect="1"/>
          </p:cNvSpPr>
          <p:nvPr/>
        </p:nvSpPr>
        <p:spPr>
          <a:xfrm rot="16200000">
            <a:off x="10052281" y="0"/>
            <a:ext cx="2141621" cy="2141621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1463040 h 3429000"/>
              <a:gd name="connsiteX3" fmla="*/ 1463040 w 3429000"/>
              <a:gd name="connsiteY3" fmla="*/ 1463040 h 3429000"/>
              <a:gd name="connsiteX4" fmla="*/ 1463040 w 3429000"/>
              <a:gd name="connsiteY4" fmla="*/ 3429000 h 3429000"/>
              <a:gd name="connsiteX5" fmla="*/ 0 w 3429000"/>
              <a:gd name="connsiteY5" fmla="*/ 3429000 h 3429000"/>
              <a:gd name="connsiteX6" fmla="*/ 0 w 3429000"/>
              <a:gd name="connsiteY6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1463040"/>
                </a:lnTo>
                <a:lnTo>
                  <a:pt x="1463040" y="1463040"/>
                </a:lnTo>
                <a:lnTo>
                  <a:pt x="1463040" y="3429000"/>
                </a:lnTo>
                <a:lnTo>
                  <a:pt x="0" y="3429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1090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AA934B0B-69B6-0D5F-0C79-02B846B1A581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EC4BA03-DC83-9498-A588-CA6F61BFC7E3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 marL="200025"/>
            <a:endParaRPr lang="fr-CA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2CD7E86-F37C-A094-41CF-CD78D4B478B3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5885845" y="2550836"/>
            <a:ext cx="5309792" cy="3865331"/>
          </a:xfrm>
        </p:spPr>
        <p:txBody>
          <a:bodyPr/>
          <a:lstStyle/>
          <a:p>
            <a:pPr marL="179388" lvl="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447675" algn="l"/>
                <a:tab pos="627063" algn="l"/>
              </a:tabLst>
              <a:defRPr/>
            </a:pPr>
            <a:r>
              <a:rPr lang="fr-CA" altLang="fr-FR" b="0" kern="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DRT3915/3965 – Concours de plaidoirie</a:t>
            </a:r>
            <a:endParaRPr lang="fr-CA" altLang="fr-FR" kern="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922338" lvl="3" indent="-2857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447675" algn="l"/>
                <a:tab pos="627063" algn="l"/>
              </a:tabLst>
              <a:defRPr/>
            </a:pPr>
            <a:r>
              <a:rPr lang="fr-CA" altLang="fr-FR" sz="1800" kern="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Davies : droit des sociétés et des valeurs mobilières</a:t>
            </a:r>
          </a:p>
          <a:p>
            <a:pPr marL="922338" lvl="3" indent="-2857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447675" algn="l"/>
                <a:tab pos="627063" algn="l"/>
              </a:tabLst>
              <a:defRPr/>
            </a:pPr>
            <a:r>
              <a:rPr lang="fr-CA" altLang="fr-FR" sz="1800" kern="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Gale : droit </a:t>
            </a:r>
            <a:r>
              <a:rPr lang="fr-CA" altLang="fr-FR" sz="1800" kern="0" dirty="0">
                <a:solidFill>
                  <a:schemeClr val="tx2">
                    <a:lumMod val="75000"/>
                  </a:schemeClr>
                </a:solidFill>
              </a:rPr>
              <a:t>criminel</a:t>
            </a:r>
            <a:endParaRPr lang="fr-CA" altLang="fr-FR" sz="1800" kern="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922338" lvl="3" indent="-2857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447675" algn="l"/>
                <a:tab pos="627063" algn="l"/>
              </a:tabLst>
              <a:defRPr/>
            </a:pPr>
            <a:r>
              <a:rPr lang="fr-CA" altLang="fr-FR" sz="1800" kern="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Laskin</a:t>
            </a:r>
            <a:r>
              <a:rPr lang="fr-CA" altLang="fr-FR" sz="1800" kern="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: droit constitutionnel et administratif</a:t>
            </a:r>
          </a:p>
          <a:p>
            <a:pPr marL="922338" lvl="3" indent="-2857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447675" algn="l"/>
                <a:tab pos="627063" algn="l"/>
              </a:tabLst>
              <a:defRPr/>
            </a:pPr>
            <a:r>
              <a:rPr lang="fr-CA" altLang="fr-FR" sz="1800" kern="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Pierre-Basile-</a:t>
            </a:r>
            <a:r>
              <a:rPr lang="fr-CA" altLang="fr-FR" sz="1800" kern="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Mignault</a:t>
            </a:r>
            <a:r>
              <a:rPr lang="fr-CA" altLang="fr-FR" sz="1800" kern="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: droit civil</a:t>
            </a:r>
          </a:p>
          <a:p>
            <a:pPr marL="922338" lvl="3" indent="-2857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447675" algn="l"/>
                <a:tab pos="627063" algn="l"/>
              </a:tabLst>
              <a:defRPr/>
            </a:pPr>
            <a:r>
              <a:rPr lang="fr-CA" altLang="fr-FR" sz="1800" kern="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Kawaskimhon</a:t>
            </a:r>
            <a:r>
              <a:rPr lang="fr-CA" altLang="fr-FR" sz="1800" kern="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: droit autochtone </a:t>
            </a:r>
            <a:endParaRPr lang="fr-CA" altLang="fr-FR" sz="1800" kern="0" dirty="0">
              <a:solidFill>
                <a:schemeClr val="tx2">
                  <a:lumMod val="75000"/>
                </a:schemeClr>
              </a:solidFill>
            </a:endParaRPr>
          </a:p>
          <a:p>
            <a:pPr marL="936625" lvl="3" indent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None/>
              <a:tabLst>
                <a:tab pos="447675" algn="l"/>
                <a:tab pos="627063" algn="l"/>
              </a:tabLst>
              <a:defRPr/>
            </a:pPr>
            <a:r>
              <a:rPr lang="fr-CA" altLang="fr-FR" sz="1800" kern="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(Hiver 2026 – Inscription spéciale)</a:t>
            </a:r>
          </a:p>
          <a:p>
            <a:pPr marL="1246188" lvl="2" indent="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None/>
              <a:tabLst>
                <a:tab pos="531813" algn="l"/>
              </a:tabLst>
              <a:defRPr/>
            </a:pPr>
            <a:endParaRPr lang="fr-CA" altLang="fr-FR" b="0" kern="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179388" lvl="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447675" algn="l"/>
                <a:tab pos="627063" algn="l"/>
              </a:tabLst>
              <a:defRPr/>
            </a:pPr>
            <a:r>
              <a:rPr lang="fr-CA" altLang="fr-FR" b="0" kern="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DRT3940/3990 – Concours </a:t>
            </a:r>
            <a:r>
              <a:rPr lang="fr-CA" altLang="fr-FR" b="0" kern="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Sopinka</a:t>
            </a:r>
            <a:r>
              <a:rPr lang="fr-CA" altLang="fr-FR" b="0" kern="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: droit criminel avec témoins à interroger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AFA08BA2-4F7E-5A6A-D1AF-CC6237A3733C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906713" y="2563236"/>
            <a:ext cx="4429561" cy="3289905"/>
          </a:xfrm>
        </p:spPr>
        <p:txBody>
          <a:bodyPr/>
          <a:lstStyle/>
          <a:p>
            <a:pPr marL="179388" lvl="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447675" algn="l"/>
                <a:tab pos="627063" algn="l"/>
              </a:tabLst>
              <a:defRPr/>
            </a:pPr>
            <a:r>
              <a:rPr lang="fr-CA" altLang="fr-FR" kern="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DRT3913 -Tribunal-école:</a:t>
            </a:r>
          </a:p>
          <a:p>
            <a:pPr marL="985838" lvl="0" indent="-227013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627063" algn="l"/>
              </a:tabLst>
              <a:defRPr/>
            </a:pPr>
            <a:r>
              <a:rPr lang="fr-CA" altLang="fr-FR" sz="1800" b="0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Droit civil</a:t>
            </a:r>
          </a:p>
          <a:p>
            <a:pPr marL="985838" lvl="0" indent="-227013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627063" algn="l"/>
              </a:tabLst>
              <a:defRPr/>
            </a:pPr>
            <a:r>
              <a:rPr lang="fr-CA" altLang="fr-FR" sz="1800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Droit pénal</a:t>
            </a:r>
          </a:p>
          <a:p>
            <a:pPr marL="985838" lvl="0" indent="-227013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627063" algn="l"/>
              </a:tabLst>
              <a:defRPr/>
            </a:pPr>
            <a:r>
              <a:rPr lang="fr-CA" altLang="fr-FR" sz="1800" b="0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Propriété intellectuelle</a:t>
            </a:r>
          </a:p>
          <a:p>
            <a:pPr marL="179388" lvl="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447675" algn="l"/>
                <a:tab pos="627063" algn="l"/>
              </a:tabLst>
              <a:defRPr/>
            </a:pPr>
            <a:endParaRPr lang="fr-CA" altLang="fr-FR" kern="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179388" lvl="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447675" algn="l"/>
                <a:tab pos="627063" algn="l"/>
              </a:tabLst>
              <a:defRPr/>
            </a:pPr>
            <a:r>
              <a:rPr lang="fr-CA" altLang="fr-FR" kern="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DRT3918 – Techniques de procès en droit civil</a:t>
            </a:r>
          </a:p>
          <a:p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A869DF2-0C44-2FD5-4439-A38C32442BE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4397" y="1665521"/>
            <a:ext cx="10046368" cy="666549"/>
          </a:xfrm>
        </p:spPr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Internes				       Internes/Externes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12E2DC27-A977-2DC9-76C4-3C6EA3074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859536"/>
            <a:ext cx="10515600" cy="814886"/>
          </a:xfrm>
        </p:spPr>
        <p:txBody>
          <a:bodyPr/>
          <a:lstStyle/>
          <a:p>
            <a:r>
              <a:rPr lang="fr-FR" sz="5000" dirty="0"/>
              <a:t>Les plaidoiries (3/6 crédits)</a:t>
            </a:r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C623F5C8-52C8-6030-D695-73252F7DDE4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Forme libre : forme 13">
            <a:extLst>
              <a:ext uri="{FF2B5EF4-FFF2-40B4-BE49-F238E27FC236}">
                <a16:creationId xmlns:a16="http://schemas.microsoft.com/office/drawing/2014/main" id="{E56473DD-3FF3-8326-6138-21855B56B831}"/>
              </a:ext>
            </a:extLst>
          </p:cNvPr>
          <p:cNvSpPr>
            <a:spLocks noChangeAspect="1"/>
          </p:cNvSpPr>
          <p:nvPr/>
        </p:nvSpPr>
        <p:spPr>
          <a:xfrm rot="16200000">
            <a:off x="10052281" y="0"/>
            <a:ext cx="2141621" cy="2141621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1463040 h 3429000"/>
              <a:gd name="connsiteX3" fmla="*/ 1463040 w 3429000"/>
              <a:gd name="connsiteY3" fmla="*/ 1463040 h 3429000"/>
              <a:gd name="connsiteX4" fmla="*/ 1463040 w 3429000"/>
              <a:gd name="connsiteY4" fmla="*/ 3429000 h 3429000"/>
              <a:gd name="connsiteX5" fmla="*/ 0 w 3429000"/>
              <a:gd name="connsiteY5" fmla="*/ 3429000 h 3429000"/>
              <a:gd name="connsiteX6" fmla="*/ 0 w 3429000"/>
              <a:gd name="connsiteY6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1463040"/>
                </a:lnTo>
                <a:lnTo>
                  <a:pt x="1463040" y="1463040"/>
                </a:lnTo>
                <a:lnTo>
                  <a:pt x="1463040" y="3429000"/>
                </a:lnTo>
                <a:lnTo>
                  <a:pt x="0" y="3429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3170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3BE57E-D6AB-A6E7-E59B-AB0D11231B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F3D083AF-851D-039C-4D68-A359CF745DEF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D01605E-EB6B-85D7-2329-D0801DC66210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6355080" y="2560320"/>
            <a:ext cx="5074920" cy="3796664"/>
          </a:xfrm>
        </p:spPr>
        <p:txBody>
          <a:bodyPr/>
          <a:lstStyle/>
          <a:p>
            <a:pPr marL="180975" lvl="0" indent="-46038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534988" algn="l"/>
              </a:tabLst>
              <a:defRPr/>
            </a:pPr>
            <a:r>
              <a:rPr lang="fr-CA" altLang="fr-FR" sz="2200" b="1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Exigences:</a:t>
            </a:r>
          </a:p>
          <a:p>
            <a:pPr marL="985838" indent="-227013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tabLst>
                <a:tab pos="627063" algn="l"/>
              </a:tabLst>
              <a:defRPr/>
            </a:pPr>
            <a:r>
              <a:rPr lang="fr-CA" altLang="fr-FR" sz="1800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Être un étudiant de 3</a:t>
            </a:r>
            <a:r>
              <a:rPr lang="fr-CA" altLang="fr-FR" sz="1800" kern="0" baseline="30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CA" altLang="fr-FR" sz="1800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année (donc avoir réussi DRT2923)</a:t>
            </a:r>
          </a:p>
          <a:p>
            <a:pPr marL="758825" lvl="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627063" algn="l"/>
              </a:tabLst>
              <a:defRPr/>
            </a:pPr>
            <a:endParaRPr lang="fr-CA" altLang="fr-FR" sz="1800" kern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lvl="0" indent="-46038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534988" algn="l"/>
              </a:tabLst>
              <a:defRPr/>
            </a:pPr>
            <a:r>
              <a:rPr lang="fr-CA" altLang="fr-FR" sz="2200" b="1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Sélection:</a:t>
            </a:r>
          </a:p>
          <a:p>
            <a:pPr marL="985838" lvl="0" indent="-227013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534988" algn="l"/>
              </a:tabLst>
              <a:defRPr/>
            </a:pPr>
            <a:r>
              <a:rPr lang="fr-CA" altLang="fr-FR" sz="1800" b="0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Aucune sélection</a:t>
            </a:r>
          </a:p>
          <a:p>
            <a:pPr marL="985838" lvl="0" indent="-227013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534988" algn="l"/>
              </a:tabLst>
              <a:defRPr/>
            </a:pPr>
            <a:r>
              <a:rPr lang="fr-CA" altLang="fr-FR" sz="1800" b="0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Inscription limitée par le nombre de places disponibles </a:t>
            </a:r>
          </a:p>
          <a:p>
            <a:pPr marL="758825" lvl="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534988" algn="l"/>
              </a:tabLst>
              <a:defRPr/>
            </a:pPr>
            <a:endParaRPr lang="fr-CA" altLang="fr-FR" sz="1800" b="0" kern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lvl="0" indent="-46038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534988" algn="l"/>
              </a:tabLst>
              <a:defRPr/>
            </a:pPr>
            <a:r>
              <a:rPr lang="fr-CA" altLang="fr-FR" sz="2200" b="1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Évaluations:</a:t>
            </a:r>
          </a:p>
          <a:p>
            <a:pPr marL="985838" indent="-227013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534988" algn="l"/>
              </a:tabLst>
              <a:defRPr/>
            </a:pPr>
            <a:r>
              <a:rPr lang="fr-CA" altLang="fr-FR" sz="1800" b="0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Rédaction de mémoires à partir d’un cas fictif</a:t>
            </a:r>
          </a:p>
          <a:p>
            <a:pPr marL="985838" indent="-227013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534988" algn="l"/>
              </a:tabLst>
              <a:defRPr/>
            </a:pPr>
            <a:r>
              <a:rPr lang="fr-CA" altLang="fr-FR" sz="1800" b="0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Plaidoiries devant un ou plusieurs juges</a:t>
            </a:r>
          </a:p>
          <a:p>
            <a:pPr marL="179388" lvl="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447675" algn="l"/>
                <a:tab pos="627063" algn="l"/>
              </a:tabLst>
              <a:defRPr/>
            </a:pPr>
            <a:endParaRPr lang="fr-CA" altLang="fr-FR" sz="1800" b="0" kern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5A8E70B-F408-5886-CC54-00BF6A7110F3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914398" y="2560320"/>
            <a:ext cx="4754880" cy="3796664"/>
          </a:xfrm>
        </p:spPr>
        <p:txBody>
          <a:bodyPr/>
          <a:lstStyle/>
          <a:p>
            <a:pPr marL="180975" lvl="0" indent="-46038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534988" algn="l"/>
              </a:tabLst>
              <a:defRPr/>
            </a:pPr>
            <a:r>
              <a:rPr lang="fr-CA" altLang="fr-FR" sz="2200" b="1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Exigences:</a:t>
            </a:r>
          </a:p>
          <a:p>
            <a:pPr marL="985838" indent="-227013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tabLst>
                <a:tab pos="627063" algn="l"/>
              </a:tabLst>
              <a:defRPr/>
            </a:pPr>
            <a:r>
              <a:rPr lang="fr-CA" altLang="fr-FR" sz="1800" b="0" kern="0" dirty="0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D</a:t>
            </a:r>
            <a:r>
              <a:rPr lang="fr-CA" altLang="fr-FR" sz="1800" kern="0" dirty="0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RT1911 et DRT1912</a:t>
            </a:r>
            <a:endParaRPr lang="fr-FR" altLang="fr-FR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8825" lvl="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627063" algn="l"/>
              </a:tabLst>
              <a:defRPr/>
            </a:pPr>
            <a:endParaRPr lang="fr-CA" altLang="fr-FR" sz="1800" kern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lvl="0" indent="-46038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534988" algn="l"/>
              </a:tabLst>
              <a:defRPr/>
            </a:pPr>
            <a:r>
              <a:rPr lang="fr-CA" altLang="fr-FR" sz="2200" b="1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Sélection:</a:t>
            </a:r>
          </a:p>
          <a:p>
            <a:pPr marL="985838" lvl="0" indent="-227013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534988" algn="l"/>
              </a:tabLst>
              <a:defRPr/>
            </a:pPr>
            <a:r>
              <a:rPr lang="fr-CA" altLang="fr-FR" sz="1800" b="0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Aucune sélection</a:t>
            </a:r>
          </a:p>
          <a:p>
            <a:pPr marL="985838" lvl="0" indent="-227013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534988" algn="l"/>
              </a:tabLst>
              <a:defRPr/>
            </a:pPr>
            <a:r>
              <a:rPr lang="fr-CA" altLang="fr-FR" sz="1800" b="0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Inscription limitée par le nombre de places disponibles </a:t>
            </a:r>
          </a:p>
          <a:p>
            <a:pPr marL="758825" lvl="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534988" algn="l"/>
              </a:tabLst>
              <a:defRPr/>
            </a:pPr>
            <a:endParaRPr lang="fr-CA" altLang="fr-FR" sz="1800" b="0" kern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lvl="0" indent="-46038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534988" algn="l"/>
              </a:tabLst>
              <a:defRPr/>
            </a:pPr>
            <a:r>
              <a:rPr lang="fr-CA" altLang="fr-FR" sz="2200" b="1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Évaluations:</a:t>
            </a:r>
          </a:p>
          <a:p>
            <a:pPr marL="985838" indent="-227013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534988" algn="l"/>
              </a:tabLst>
              <a:defRPr/>
            </a:pPr>
            <a:r>
              <a:rPr lang="fr-CA" altLang="fr-FR" sz="1800" b="0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Rédaction de mémoires à partir d’un cas fictif </a:t>
            </a:r>
            <a:endParaRPr lang="fr-CA" altLang="fr-FR" sz="1800" kern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85838" indent="-227013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534988" algn="l"/>
              </a:tabLst>
              <a:defRPr/>
            </a:pPr>
            <a:r>
              <a:rPr lang="fr-CA" altLang="fr-FR" sz="1800" b="0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Plaidoiries devant un juge</a:t>
            </a:r>
          </a:p>
          <a:p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75984D90-4D57-D863-BBFF-601B58F6D45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4397" y="1792705"/>
            <a:ext cx="10046368" cy="666549"/>
          </a:xfrm>
        </p:spPr>
        <p:txBody>
          <a:bodyPr>
            <a:noAutofit/>
          </a:bodyPr>
          <a:lstStyle/>
          <a:p>
            <a:r>
              <a:rPr lang="fr-FR" sz="2800" dirty="0">
                <a:solidFill>
                  <a:schemeClr val="tx1"/>
                </a:solidFill>
                <a:latin typeface="+mj-lt"/>
              </a:rPr>
              <a:t>DRT3913 et DRT3918		       DRT3915/3965 et </a:t>
            </a:r>
            <a:r>
              <a:rPr lang="fr-CA" altLang="fr-FR" sz="2800" kern="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3940/3990</a:t>
            </a:r>
            <a:endParaRPr lang="fr-FR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B222E870-7833-BA55-E2A0-FDEE6F7F2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5000" dirty="0"/>
              <a:t>Les plaidoiries (3/6 crédits)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FAF35A92-F63F-B88E-6503-6D88497E208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Forme libre : forme 13">
            <a:extLst>
              <a:ext uri="{FF2B5EF4-FFF2-40B4-BE49-F238E27FC236}">
                <a16:creationId xmlns:a16="http://schemas.microsoft.com/office/drawing/2014/main" id="{00EF82B9-037F-FCA2-E393-325CCF3A743C}"/>
              </a:ext>
            </a:extLst>
          </p:cNvPr>
          <p:cNvSpPr>
            <a:spLocks noChangeAspect="1"/>
          </p:cNvSpPr>
          <p:nvPr/>
        </p:nvSpPr>
        <p:spPr>
          <a:xfrm rot="16200000">
            <a:off x="10052281" y="0"/>
            <a:ext cx="2141621" cy="2141621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1463040 h 3429000"/>
              <a:gd name="connsiteX3" fmla="*/ 1463040 w 3429000"/>
              <a:gd name="connsiteY3" fmla="*/ 1463040 h 3429000"/>
              <a:gd name="connsiteX4" fmla="*/ 1463040 w 3429000"/>
              <a:gd name="connsiteY4" fmla="*/ 3429000 h 3429000"/>
              <a:gd name="connsiteX5" fmla="*/ 0 w 3429000"/>
              <a:gd name="connsiteY5" fmla="*/ 3429000 h 3429000"/>
              <a:gd name="connsiteX6" fmla="*/ 0 w 3429000"/>
              <a:gd name="connsiteY6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1463040"/>
                </a:lnTo>
                <a:lnTo>
                  <a:pt x="1463040" y="1463040"/>
                </a:lnTo>
                <a:lnTo>
                  <a:pt x="1463040" y="3429000"/>
                </a:lnTo>
                <a:lnTo>
                  <a:pt x="0" y="3429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4910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96209D-1C74-AF06-AA00-77DA23CB00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AE8F557D-CFEB-E3AB-1356-0F685AF5B428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BAB8113-44DD-98C9-A871-261F9B0A40AC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 marL="200025"/>
            <a:endParaRPr lang="fr-CA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014E0B4-BCBB-F443-9698-7AF41011C982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6355080" y="2685213"/>
            <a:ext cx="5074920" cy="3291840"/>
          </a:xfrm>
        </p:spPr>
        <p:txBody>
          <a:bodyPr/>
          <a:lstStyle/>
          <a:p>
            <a:pPr marL="179388" lvl="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447675" algn="l"/>
                <a:tab pos="627063" algn="l"/>
              </a:tabLst>
              <a:defRPr/>
            </a:pPr>
            <a:r>
              <a:rPr lang="fr-CA" altLang="fr-FR" kern="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Service-conseil :</a:t>
            </a:r>
          </a:p>
          <a:p>
            <a:pPr marL="985838" lvl="0" indent="-227013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627063" algn="l"/>
              </a:tabLst>
              <a:defRPr/>
            </a:pPr>
            <a:r>
              <a:rPr lang="fr-CA" altLang="fr-FR" sz="1800" b="0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Droit </a:t>
            </a:r>
            <a:r>
              <a:rPr lang="fr-CA" altLang="fr-FR" sz="1800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général</a:t>
            </a:r>
            <a:endParaRPr lang="fr-CA" altLang="fr-FR" sz="1800" b="0" kern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ACC1B5B5-9DA1-47B3-DB70-2ACD0BA42961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914397" y="2686181"/>
            <a:ext cx="4754880" cy="3289905"/>
          </a:xfrm>
        </p:spPr>
        <p:txBody>
          <a:bodyPr/>
          <a:lstStyle/>
          <a:p>
            <a:pPr marL="179388" lvl="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447675" algn="l"/>
                <a:tab pos="627063" algn="l"/>
              </a:tabLst>
              <a:defRPr/>
            </a:pPr>
            <a:r>
              <a:rPr lang="fr-CA" altLang="fr-FR" kern="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Service d’information:</a:t>
            </a:r>
          </a:p>
          <a:p>
            <a:pPr marL="985838" lvl="0" indent="-227013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627063" algn="l"/>
              </a:tabLst>
              <a:defRPr/>
            </a:pPr>
            <a:r>
              <a:rPr lang="fr-CA" altLang="fr-FR" sz="1800" b="0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Droit général</a:t>
            </a:r>
          </a:p>
          <a:p>
            <a:pPr marL="985838" lvl="0" indent="-227013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627063" algn="l"/>
              </a:tabLst>
              <a:defRPr/>
            </a:pPr>
            <a:r>
              <a:rPr lang="fr-CA" altLang="fr-FR" sz="1800" b="0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Droit notarial</a:t>
            </a:r>
          </a:p>
          <a:p>
            <a:pPr marL="985838" indent="-227013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627063" algn="l"/>
              </a:tabLst>
              <a:defRPr/>
            </a:pPr>
            <a:r>
              <a:rPr lang="fr-CA" altLang="fr-FR" sz="1800" b="0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Démarrage d’entreprises</a:t>
            </a:r>
          </a:p>
          <a:p>
            <a:pPr marL="985838" lvl="0" indent="-227013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627063" algn="l"/>
              </a:tabLst>
              <a:defRPr/>
            </a:pPr>
            <a:r>
              <a:rPr lang="fr-CA" altLang="fr-FR" sz="1800" b="0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Immigration et reconnaissance des qualifications professionnelles</a:t>
            </a:r>
          </a:p>
          <a:p>
            <a:pPr marL="985838" indent="-227013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627063" algn="l"/>
              </a:tabLst>
              <a:defRPr/>
            </a:pPr>
            <a:r>
              <a:rPr lang="fr-CA" altLang="fr-FR" sz="1800" b="0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Propriété intellectuelle</a:t>
            </a:r>
          </a:p>
          <a:p>
            <a:pPr marL="985838" lvl="0" indent="-227013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627063" algn="l"/>
              </a:tabLst>
              <a:defRPr/>
            </a:pPr>
            <a:r>
              <a:rPr lang="fr-CA" altLang="fr-FR" sz="1800" b="0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Soutien aux personnes victimes d’infractions criminelles</a:t>
            </a:r>
          </a:p>
          <a:p>
            <a:pPr marL="985838" lvl="0" indent="-227013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627063" algn="l"/>
              </a:tabLst>
              <a:defRPr/>
            </a:pPr>
            <a:r>
              <a:rPr lang="fr-CA" altLang="fr-FR" sz="1800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Protection des investisseuses et des investisseurs</a:t>
            </a:r>
            <a:endParaRPr lang="fr-CA" altLang="fr-FR" sz="1800" b="0" kern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F8D53D91-DC70-D6C2-7711-1AFFFBA0A3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4397" y="1797253"/>
            <a:ext cx="10046368" cy="666549"/>
          </a:xfrm>
        </p:spPr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DRT 3914				 DRT 3941/3991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68C99CCD-06AE-BC19-1599-A9176CE60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859536"/>
            <a:ext cx="10515600" cy="814886"/>
          </a:xfrm>
        </p:spPr>
        <p:txBody>
          <a:bodyPr/>
          <a:lstStyle/>
          <a:p>
            <a:r>
              <a:rPr lang="fr-FR" sz="5000" dirty="0"/>
              <a:t>La clinique juridique (3/6 crédits)</a:t>
            </a:r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E83FA9D4-A897-A5D4-2CDD-FE873F819D5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Forme libre : forme 13">
            <a:extLst>
              <a:ext uri="{FF2B5EF4-FFF2-40B4-BE49-F238E27FC236}">
                <a16:creationId xmlns:a16="http://schemas.microsoft.com/office/drawing/2014/main" id="{A6E4552C-86E1-3BED-B048-8F255C352BEC}"/>
              </a:ext>
            </a:extLst>
          </p:cNvPr>
          <p:cNvSpPr>
            <a:spLocks noChangeAspect="1"/>
          </p:cNvSpPr>
          <p:nvPr/>
        </p:nvSpPr>
        <p:spPr>
          <a:xfrm rot="16200000">
            <a:off x="10052281" y="0"/>
            <a:ext cx="2141621" cy="2141621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1463040 h 3429000"/>
              <a:gd name="connsiteX3" fmla="*/ 1463040 w 3429000"/>
              <a:gd name="connsiteY3" fmla="*/ 1463040 h 3429000"/>
              <a:gd name="connsiteX4" fmla="*/ 1463040 w 3429000"/>
              <a:gd name="connsiteY4" fmla="*/ 3429000 h 3429000"/>
              <a:gd name="connsiteX5" fmla="*/ 0 w 3429000"/>
              <a:gd name="connsiteY5" fmla="*/ 3429000 h 3429000"/>
              <a:gd name="connsiteX6" fmla="*/ 0 w 3429000"/>
              <a:gd name="connsiteY6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1463040"/>
                </a:lnTo>
                <a:lnTo>
                  <a:pt x="1463040" y="1463040"/>
                </a:lnTo>
                <a:lnTo>
                  <a:pt x="1463040" y="3429000"/>
                </a:lnTo>
                <a:lnTo>
                  <a:pt x="0" y="3429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3980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AA934B0B-69B6-0D5F-0C79-02B846B1A581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2CD7E86-F37C-A094-41CF-CD78D4B478B3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6355080" y="2560320"/>
            <a:ext cx="5074920" cy="3796664"/>
          </a:xfrm>
        </p:spPr>
        <p:txBody>
          <a:bodyPr/>
          <a:lstStyle/>
          <a:p>
            <a:pPr marL="180975" lvl="0" indent="-46038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534988" algn="l"/>
              </a:tabLst>
              <a:defRPr/>
            </a:pPr>
            <a:r>
              <a:rPr lang="fr-CA" altLang="fr-FR" sz="2200" b="1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Exigences:</a:t>
            </a:r>
          </a:p>
          <a:p>
            <a:pPr marL="985838" indent="-227013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tabLst>
                <a:tab pos="627063" algn="l"/>
              </a:tabLst>
              <a:defRPr/>
            </a:pPr>
            <a:r>
              <a:rPr lang="fr-CA" altLang="fr-FR" sz="1800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Être un étudiant de 3</a:t>
            </a:r>
            <a:r>
              <a:rPr lang="fr-CA" altLang="fr-FR" sz="1800" kern="0" baseline="30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CA" altLang="fr-FR" sz="1800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année (donc avoir réussi DRT2923)</a:t>
            </a:r>
          </a:p>
          <a:p>
            <a:pPr marL="985838" indent="-227013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tabLst>
                <a:tab pos="627063" algn="l"/>
              </a:tabLst>
              <a:defRPr/>
            </a:pPr>
            <a:r>
              <a:rPr lang="fr-CA" altLang="fr-FR" sz="1800" kern="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Suivre le processus pour les stages en milieu communautaire</a:t>
            </a:r>
            <a:endParaRPr lang="fr-CA" altLang="fr-FR" sz="1800" b="0" kern="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758825" lvl="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627063" algn="l"/>
              </a:tabLst>
              <a:defRPr/>
            </a:pPr>
            <a:endParaRPr lang="fr-CA" altLang="fr-FR" sz="1800" kern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lvl="0" indent="-46038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534988" algn="l"/>
              </a:tabLst>
              <a:defRPr/>
            </a:pPr>
            <a:r>
              <a:rPr lang="fr-CA" altLang="fr-FR" sz="2200" b="1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Sélection:</a:t>
            </a:r>
          </a:p>
          <a:p>
            <a:pPr marL="985838" lvl="0" indent="-227013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534988" algn="l"/>
              </a:tabLst>
              <a:defRPr/>
            </a:pPr>
            <a:r>
              <a:rPr lang="fr-CA" altLang="fr-FR" sz="1800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Dépôt de candidatures</a:t>
            </a:r>
          </a:p>
          <a:p>
            <a:pPr marL="985838" lvl="0" indent="-227013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534988" algn="l"/>
              </a:tabLst>
              <a:defRPr/>
            </a:pPr>
            <a:r>
              <a:rPr lang="fr-CA" altLang="fr-FR" sz="1800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Processus d’entrevues</a:t>
            </a:r>
            <a:r>
              <a:rPr lang="fr-CA" altLang="fr-FR" sz="1800" b="0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58825" lvl="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534988" algn="l"/>
              </a:tabLst>
              <a:defRPr/>
            </a:pPr>
            <a:endParaRPr lang="fr-CA" altLang="fr-FR" sz="1800" b="0" kern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lvl="0" indent="-46038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534988" algn="l"/>
              </a:tabLst>
              <a:defRPr/>
            </a:pPr>
            <a:r>
              <a:rPr lang="fr-CA" altLang="fr-FR" sz="2200" b="1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Évaluations:</a:t>
            </a:r>
          </a:p>
          <a:p>
            <a:pPr marL="985838" indent="-227013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534988" algn="l"/>
              </a:tabLst>
              <a:defRPr/>
            </a:pPr>
            <a:r>
              <a:rPr lang="fr-CA" altLang="fr-FR" sz="1800" b="0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Succès ou échec</a:t>
            </a:r>
          </a:p>
          <a:p>
            <a:pPr marL="179388" lvl="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447675" algn="l"/>
                <a:tab pos="627063" algn="l"/>
              </a:tabLst>
              <a:defRPr/>
            </a:pPr>
            <a:endParaRPr lang="fr-CA" altLang="fr-FR" sz="1800" b="0" kern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AFA08BA2-4F7E-5A6A-D1AF-CC6237A3733C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914398" y="2560320"/>
            <a:ext cx="4754880" cy="3796664"/>
          </a:xfrm>
        </p:spPr>
        <p:txBody>
          <a:bodyPr/>
          <a:lstStyle/>
          <a:p>
            <a:pPr marL="180975" lvl="0" indent="-46038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534988" algn="l"/>
              </a:tabLst>
              <a:defRPr/>
            </a:pPr>
            <a:r>
              <a:rPr lang="fr-CA" altLang="fr-FR" sz="2200" b="1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Exigences:</a:t>
            </a:r>
          </a:p>
          <a:p>
            <a:pPr marL="985838" indent="-227013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tabLst>
                <a:tab pos="627063" algn="l"/>
              </a:tabLst>
              <a:defRPr/>
            </a:pPr>
            <a:r>
              <a:rPr lang="fr-CA" altLang="fr-FR" sz="1800" b="0" kern="0" dirty="0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D</a:t>
            </a:r>
            <a:r>
              <a:rPr lang="fr-CA" altLang="fr-FR" sz="1800" kern="0" dirty="0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RT1911 et DRT1912</a:t>
            </a:r>
            <a:endParaRPr lang="fr-FR" altLang="fr-FR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8825" lvl="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627063" algn="l"/>
              </a:tabLst>
              <a:defRPr/>
            </a:pPr>
            <a:endParaRPr lang="fr-CA" altLang="fr-FR" sz="1800" kern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lvl="0" indent="-46038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534988" algn="l"/>
              </a:tabLst>
              <a:defRPr/>
            </a:pPr>
            <a:r>
              <a:rPr lang="fr-CA" altLang="fr-FR" sz="2200" b="1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Sélection:</a:t>
            </a:r>
          </a:p>
          <a:p>
            <a:pPr marL="985838" lvl="0" indent="-227013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534988" algn="l"/>
              </a:tabLst>
              <a:defRPr/>
            </a:pPr>
            <a:r>
              <a:rPr lang="fr-CA" altLang="fr-FR" sz="1800" b="0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Aucune sélection</a:t>
            </a:r>
          </a:p>
          <a:p>
            <a:pPr marL="985838" lvl="0" indent="-227013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534988" algn="l"/>
              </a:tabLst>
              <a:defRPr/>
            </a:pPr>
            <a:r>
              <a:rPr lang="fr-CA" altLang="fr-FR" sz="1800" b="0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Inscription limitée par le nombre de places disponibles </a:t>
            </a:r>
          </a:p>
          <a:p>
            <a:pPr marL="758825" lvl="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534988" algn="l"/>
              </a:tabLst>
              <a:defRPr/>
            </a:pPr>
            <a:endParaRPr lang="fr-CA" altLang="fr-FR" sz="1800" b="0" kern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lvl="0" indent="-46038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534988" algn="l"/>
              </a:tabLst>
              <a:defRPr/>
            </a:pPr>
            <a:r>
              <a:rPr lang="fr-CA" altLang="fr-FR" sz="2200" b="1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Évaluations:</a:t>
            </a:r>
          </a:p>
          <a:p>
            <a:pPr marL="985838" indent="-227013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534988" algn="l"/>
              </a:tabLst>
              <a:defRPr/>
            </a:pPr>
            <a:r>
              <a:rPr lang="fr-CA" altLang="fr-FR" sz="1800" b="0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Consultations auprès de clients</a:t>
            </a:r>
          </a:p>
          <a:p>
            <a:pPr marL="985838" indent="-227013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534988" algn="l"/>
              </a:tabLst>
              <a:defRPr/>
            </a:pPr>
            <a:r>
              <a:rPr lang="fr-CA" altLang="fr-FR" sz="1800" b="0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Travaux pratiques variés selon la division choisie</a:t>
            </a:r>
          </a:p>
          <a:p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A869DF2-0C44-2FD5-4439-A38C32442BE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DRT 3914				 DRT 3941/3991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12E2DC27-A977-2DC9-76C4-3C6EA3074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5000" dirty="0"/>
              <a:t>La clinique juridique (3/6 crédits)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C623F5C8-52C8-6030-D695-73252F7DDE4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Forme libre : forme 13">
            <a:extLst>
              <a:ext uri="{FF2B5EF4-FFF2-40B4-BE49-F238E27FC236}">
                <a16:creationId xmlns:a16="http://schemas.microsoft.com/office/drawing/2014/main" id="{0B23DF15-D7B2-92A6-BAAD-B92F67F9B62E}"/>
              </a:ext>
            </a:extLst>
          </p:cNvPr>
          <p:cNvSpPr>
            <a:spLocks noChangeAspect="1"/>
          </p:cNvSpPr>
          <p:nvPr/>
        </p:nvSpPr>
        <p:spPr>
          <a:xfrm rot="16200000">
            <a:off x="10052281" y="0"/>
            <a:ext cx="2141621" cy="2141621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1463040 h 3429000"/>
              <a:gd name="connsiteX3" fmla="*/ 1463040 w 3429000"/>
              <a:gd name="connsiteY3" fmla="*/ 1463040 h 3429000"/>
              <a:gd name="connsiteX4" fmla="*/ 1463040 w 3429000"/>
              <a:gd name="connsiteY4" fmla="*/ 3429000 h 3429000"/>
              <a:gd name="connsiteX5" fmla="*/ 0 w 3429000"/>
              <a:gd name="connsiteY5" fmla="*/ 3429000 h 3429000"/>
              <a:gd name="connsiteX6" fmla="*/ 0 w 3429000"/>
              <a:gd name="connsiteY6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1463040"/>
                </a:lnTo>
                <a:lnTo>
                  <a:pt x="1463040" y="1463040"/>
                </a:lnTo>
                <a:lnTo>
                  <a:pt x="1463040" y="3429000"/>
                </a:lnTo>
                <a:lnTo>
                  <a:pt x="0" y="3429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7919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4A140EFF-CAC9-4486-52D4-3387EF9CB78D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fr-CA" dirty="0"/>
              <a:t>l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934A715-9315-D044-631A-878537CEEAD6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 marL="200025"/>
            <a:endParaRPr lang="fr-CA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7EF0CFB-2676-1C5D-82DC-CA4DE8352F90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914398" y="1971305"/>
            <a:ext cx="10058400" cy="3378760"/>
          </a:xfrm>
        </p:spPr>
        <p:txBody>
          <a:bodyPr>
            <a:normAutofit/>
          </a:bodyPr>
          <a:lstStyle/>
          <a:p>
            <a:pPr marL="179388" lvl="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447675" algn="l"/>
                <a:tab pos="627063" algn="l"/>
              </a:tabLst>
              <a:defRPr/>
            </a:pPr>
            <a:endParaRPr lang="fr-CA" altLang="fr-FR" sz="100" kern="0" dirty="0">
              <a:solidFill>
                <a:schemeClr val="tx2">
                  <a:lumMod val="75000"/>
                </a:schemeClr>
              </a:solidFill>
            </a:endParaRPr>
          </a:p>
          <a:p>
            <a:pPr marL="179388" lvl="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447675" algn="l"/>
                <a:tab pos="627063" algn="l"/>
              </a:tabLst>
              <a:defRPr/>
            </a:pPr>
            <a:r>
              <a:rPr lang="fr-CA" altLang="fr-FR" b="0" kern="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DRT3941/3991 – Stage en milieu communautaire</a:t>
            </a:r>
          </a:p>
          <a:p>
            <a:pPr marL="1522413" lvl="2" indent="-276225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531813" algn="l"/>
              </a:tabLst>
              <a:defRPr/>
            </a:pPr>
            <a:endParaRPr lang="fr-CA" altLang="fr-FR" sz="2000" kern="0" dirty="0">
              <a:solidFill>
                <a:schemeClr val="tx2">
                  <a:lumMod val="75000"/>
                </a:schemeClr>
              </a:solidFill>
            </a:endParaRPr>
          </a:p>
          <a:p>
            <a:pPr marL="1522413" lvl="2" indent="-276225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531813" algn="l"/>
              </a:tabLst>
              <a:defRPr/>
            </a:pPr>
            <a:r>
              <a:rPr lang="fr-CA" altLang="fr-FR" sz="2000" kern="0" dirty="0">
                <a:solidFill>
                  <a:schemeClr val="tx2">
                    <a:lumMod val="75000"/>
                  </a:schemeClr>
                </a:solidFill>
              </a:rPr>
              <a:t>Environ 35 organismes communautaires dans différents domaines: consommation, logement, immigration, violence conjugale et familiale, travail, etc.</a:t>
            </a:r>
          </a:p>
          <a:p>
            <a:pPr marL="1246188" lvl="2" indent="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None/>
              <a:tabLst>
                <a:tab pos="531813" algn="l"/>
              </a:tabLst>
              <a:defRPr/>
            </a:pPr>
            <a:endParaRPr lang="fr-CA" altLang="fr-FR" sz="2000" kern="0" dirty="0">
              <a:solidFill>
                <a:schemeClr val="tx2">
                  <a:lumMod val="75000"/>
                </a:schemeClr>
              </a:solidFill>
            </a:endParaRPr>
          </a:p>
          <a:p>
            <a:pPr marL="1522413" lvl="2" indent="-276225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531813" algn="l"/>
              </a:tabLst>
              <a:defRPr/>
            </a:pPr>
            <a:r>
              <a:rPr lang="fr-CA" altLang="fr-FR" sz="2000" kern="0" dirty="0">
                <a:solidFill>
                  <a:schemeClr val="tx2">
                    <a:lumMod val="75000"/>
                  </a:schemeClr>
                </a:solidFill>
                <a:hlinkClick r:id="rId2"/>
              </a:rPr>
              <a:t>https://droit.umontreal.ca/programmes-clinique-et-stages/stages-communautaires/</a:t>
            </a:r>
            <a:endParaRPr lang="fr-CA" altLang="fr-FR" sz="2000" kern="0" dirty="0">
              <a:solidFill>
                <a:schemeClr val="tx2">
                  <a:lumMod val="75000"/>
                </a:schemeClr>
              </a:solidFill>
            </a:endParaRPr>
          </a:p>
          <a:p>
            <a:pPr marL="1246188" lvl="2" indent="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None/>
              <a:tabLst>
                <a:tab pos="531813" algn="l"/>
              </a:tabLst>
              <a:defRPr/>
            </a:pPr>
            <a:endParaRPr lang="fr-CA" altLang="fr-FR" sz="2000" kern="0" dirty="0">
              <a:solidFill>
                <a:schemeClr val="tx2">
                  <a:lumMod val="75000"/>
                </a:schemeClr>
              </a:solidFill>
            </a:endParaRPr>
          </a:p>
          <a:p>
            <a:pPr marL="1522413" lvl="2" indent="-276225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531813" algn="l"/>
              </a:tabLst>
              <a:defRPr/>
            </a:pPr>
            <a:r>
              <a:rPr lang="fr-CA" altLang="fr-FR" sz="2000" b="1" kern="0" dirty="0">
                <a:solidFill>
                  <a:schemeClr val="tx2">
                    <a:lumMod val="75000"/>
                  </a:schemeClr>
                </a:solidFill>
              </a:rPr>
              <a:t>Séance d’information spécifique: 12 février, 11h30 à 12h30, au B-3205</a:t>
            </a:r>
          </a:p>
          <a:p>
            <a:pPr marL="179388" lvl="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447675" algn="l"/>
                <a:tab pos="627063" algn="l"/>
              </a:tabLst>
              <a:defRPr/>
            </a:pPr>
            <a:endParaRPr lang="fr-CA" altLang="fr-FR" sz="1900" b="0" kern="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1522413" lvl="2" indent="-276225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531813" algn="l"/>
              </a:tabLst>
              <a:defRPr/>
            </a:pPr>
            <a:endParaRPr lang="fr-CA" altLang="fr-FR" sz="1800" kern="0" dirty="0">
              <a:solidFill>
                <a:schemeClr val="tx2">
                  <a:lumMod val="75000"/>
                </a:schemeClr>
              </a:solidFill>
            </a:endParaRPr>
          </a:p>
          <a:p>
            <a:pPr marL="1522413" lvl="2" indent="-276225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531813" algn="l"/>
              </a:tabLst>
              <a:defRPr/>
            </a:pPr>
            <a:endParaRPr lang="fr-CA" altLang="fr-FR" sz="1900" kern="0" dirty="0">
              <a:solidFill>
                <a:schemeClr val="tx2">
                  <a:lumMod val="75000"/>
                </a:schemeClr>
              </a:solidFill>
              <a:highlight>
                <a:srgbClr val="FFFF00"/>
              </a:highlight>
              <a:latin typeface="+mn-lt"/>
            </a:endParaRPr>
          </a:p>
          <a:p>
            <a:pPr marL="1522413" lvl="2" indent="-276225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531813" algn="l"/>
              </a:tabLst>
              <a:defRPr/>
            </a:pPr>
            <a:endParaRPr lang="fr-CA" altLang="fr-FR" sz="1900" kern="0" dirty="0">
              <a:solidFill>
                <a:schemeClr val="tx2">
                  <a:lumMod val="75000"/>
                </a:schemeClr>
              </a:solidFill>
              <a:highlight>
                <a:srgbClr val="FFFF00"/>
              </a:highlight>
              <a:latin typeface="+mn-lt"/>
            </a:endParaRPr>
          </a:p>
          <a:p>
            <a:pPr marL="1246188" lvl="2" indent="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None/>
              <a:tabLst>
                <a:tab pos="531813" algn="l"/>
              </a:tabLst>
              <a:defRPr/>
            </a:pPr>
            <a:endParaRPr lang="fr-CA" altLang="fr-FR" sz="1900" b="0" kern="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179388" lvl="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447675" algn="l"/>
                <a:tab pos="627063" algn="l"/>
              </a:tabLst>
              <a:defRPr/>
            </a:pPr>
            <a:endParaRPr lang="fr-CA" altLang="fr-FR" b="0" kern="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179388" lvl="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447675" algn="l"/>
                <a:tab pos="627063" algn="l"/>
              </a:tabLst>
              <a:defRPr/>
            </a:pPr>
            <a:endParaRPr lang="fr-CA" altLang="fr-FR" sz="3400" b="0" kern="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285750" lvl="0" indent="-28575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534988" algn="l"/>
              </a:tabLst>
              <a:defRPr/>
            </a:pPr>
            <a:endParaRPr lang="fr-CA" altLang="fr-FR" sz="1700" b="0" kern="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lvl="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534988" algn="l"/>
              </a:tabLst>
              <a:defRPr/>
            </a:pPr>
            <a:endParaRPr lang="fr-FR" b="0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2EE2D4E-5902-50A9-A846-7F9F4993948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29B5E4FD-31A2-631C-6F69-89196340B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5000" dirty="0"/>
              <a:t>Les stages (6 crédits)</a:t>
            </a:r>
          </a:p>
        </p:txBody>
      </p:sp>
      <p:sp>
        <p:nvSpPr>
          <p:cNvPr id="8" name="Forme libre : forme 13">
            <a:extLst>
              <a:ext uri="{FF2B5EF4-FFF2-40B4-BE49-F238E27FC236}">
                <a16:creationId xmlns:a16="http://schemas.microsoft.com/office/drawing/2014/main" id="{A6AC0A7C-0D0D-8ACF-F7CA-8BD33C714AD6}"/>
              </a:ext>
            </a:extLst>
          </p:cNvPr>
          <p:cNvSpPr>
            <a:spLocks noChangeAspect="1"/>
          </p:cNvSpPr>
          <p:nvPr/>
        </p:nvSpPr>
        <p:spPr>
          <a:xfrm rot="16200000">
            <a:off x="10052281" y="0"/>
            <a:ext cx="2141621" cy="2141621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1463040 h 3429000"/>
              <a:gd name="connsiteX3" fmla="*/ 1463040 w 3429000"/>
              <a:gd name="connsiteY3" fmla="*/ 1463040 h 3429000"/>
              <a:gd name="connsiteX4" fmla="*/ 1463040 w 3429000"/>
              <a:gd name="connsiteY4" fmla="*/ 3429000 h 3429000"/>
              <a:gd name="connsiteX5" fmla="*/ 0 w 3429000"/>
              <a:gd name="connsiteY5" fmla="*/ 3429000 h 3429000"/>
              <a:gd name="connsiteX6" fmla="*/ 0 w 3429000"/>
              <a:gd name="connsiteY6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1463040"/>
                </a:lnTo>
                <a:lnTo>
                  <a:pt x="1463040" y="1463040"/>
                </a:lnTo>
                <a:lnTo>
                  <a:pt x="1463040" y="3429000"/>
                </a:lnTo>
                <a:lnTo>
                  <a:pt x="0" y="3429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1526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27F50C-CC14-7689-7831-673BE5F09F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E59C5897-7028-3339-9939-B8AD160E84F3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fr-CA" dirty="0"/>
              <a:t>l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4B6D5E6-F7D6-B37C-749E-720B29C1756C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 marL="200025"/>
            <a:endParaRPr lang="fr-CA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CECA6A8-F9FC-37A0-350E-0830AE625F43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914398" y="1996965"/>
            <a:ext cx="10363202" cy="4725143"/>
          </a:xfrm>
        </p:spPr>
        <p:txBody>
          <a:bodyPr>
            <a:normAutofit lnSpcReduction="10000"/>
          </a:bodyPr>
          <a:lstStyle/>
          <a:p>
            <a:pPr marL="180975" lvl="0" indent="-46038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534988" algn="l"/>
              </a:tabLst>
              <a:defRPr/>
            </a:pPr>
            <a:r>
              <a:rPr lang="fr-CA" altLang="fr-FR" sz="2200" kern="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Exigences:</a:t>
            </a:r>
            <a:endParaRPr lang="fr-CA" altLang="fr-FR" sz="1800" b="0" kern="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985838" indent="-227013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tabLst>
                <a:tab pos="627063" algn="l"/>
              </a:tabLst>
              <a:defRPr/>
            </a:pPr>
            <a:r>
              <a:rPr lang="fr-CA" altLang="fr-FR" sz="1800" b="0" kern="0" dirty="0">
                <a:solidFill>
                  <a:schemeClr val="tx2">
                    <a:lumMod val="75000"/>
                  </a:schemeClr>
                </a:solidFill>
              </a:rPr>
              <a:t>La plupart des milieux communautaires acceptent les étudiants de 2</a:t>
            </a:r>
            <a:r>
              <a:rPr lang="fr-CA" altLang="fr-FR" sz="1800" b="0" kern="0" baseline="30000" dirty="0">
                <a:solidFill>
                  <a:schemeClr val="tx2">
                    <a:lumMod val="75000"/>
                  </a:schemeClr>
                </a:solidFill>
              </a:rPr>
              <a:t>e</a:t>
            </a:r>
            <a:r>
              <a:rPr lang="fr-CA" altLang="fr-FR" sz="1800" b="0" kern="0" dirty="0">
                <a:solidFill>
                  <a:schemeClr val="tx2">
                    <a:lumMod val="75000"/>
                  </a:schemeClr>
                </a:solidFill>
              </a:rPr>
              <a:t> année</a:t>
            </a:r>
          </a:p>
          <a:p>
            <a:pPr marL="985838" indent="-227013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tabLst>
                <a:tab pos="627063" algn="l"/>
              </a:tabLst>
              <a:defRPr/>
            </a:pPr>
            <a:r>
              <a:rPr lang="fr-CA" altLang="fr-FR" sz="1800" b="0" kern="0" dirty="0">
                <a:solidFill>
                  <a:schemeClr val="tx2">
                    <a:lumMod val="75000"/>
                  </a:schemeClr>
                </a:solidFill>
              </a:rPr>
              <a:t>DRT 2923 et DRT 2924 peuvent être faits de façon concomitante au stage</a:t>
            </a:r>
          </a:p>
          <a:p>
            <a:pPr marL="985838" indent="-227013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tabLst>
                <a:tab pos="627063" algn="l"/>
              </a:tabLst>
              <a:defRPr/>
            </a:pPr>
            <a:r>
              <a:rPr lang="fr-CA" altLang="fr-FR" sz="1800" b="0" kern="0" dirty="0">
                <a:solidFill>
                  <a:schemeClr val="tx2">
                    <a:lumMod val="75000"/>
                  </a:schemeClr>
                </a:solidFill>
              </a:rPr>
              <a:t>Il faut être disponible pour l’année entière (6 crédits); aucun découpage possible</a:t>
            </a:r>
          </a:p>
          <a:p>
            <a:pPr marL="758825" lvl="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627063" algn="l"/>
              </a:tabLst>
              <a:defRPr/>
            </a:pPr>
            <a:endParaRPr lang="fr-CA" altLang="fr-FR" sz="2400" kern="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180975" lvl="0" indent="-46038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534988" algn="l"/>
              </a:tabLst>
              <a:defRPr/>
            </a:pPr>
            <a:r>
              <a:rPr lang="fr-CA" altLang="fr-FR" sz="2200" kern="0" dirty="0">
                <a:solidFill>
                  <a:schemeClr val="tx2">
                    <a:lumMod val="75000"/>
                  </a:schemeClr>
                </a:solidFill>
              </a:rPr>
              <a:t>Sélection:</a:t>
            </a:r>
          </a:p>
          <a:p>
            <a:pPr marL="985838" lvl="0" indent="-227013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534988" algn="l"/>
              </a:tabLst>
              <a:defRPr/>
            </a:pPr>
            <a:r>
              <a:rPr lang="fr-CA" altLang="fr-FR" sz="1800" b="0" kern="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Séance d’information: 12 février, 11h30 à 12h30, au B-3205</a:t>
            </a:r>
          </a:p>
          <a:p>
            <a:pPr marL="985838" lvl="0" indent="-227013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534988" algn="l"/>
              </a:tabLst>
              <a:defRPr/>
            </a:pPr>
            <a:r>
              <a:rPr lang="fr-CA" altLang="fr-FR" sz="1800" b="0" kern="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Soirée des organismes communautaires: 12 mars, 16h à 18h, dans le hall devant la cafétéria</a:t>
            </a:r>
          </a:p>
          <a:p>
            <a:pPr marL="985838" indent="-227013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534988" algn="l"/>
              </a:tabLst>
              <a:defRPr/>
            </a:pPr>
            <a:r>
              <a:rPr lang="fr-CA" altLang="fr-FR" sz="1800" b="0" kern="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Dépôt de candidature + entrevue, le cas échéant</a:t>
            </a:r>
          </a:p>
          <a:p>
            <a:pPr marL="985838" indent="-227013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534988" algn="l"/>
              </a:tabLst>
              <a:defRPr/>
            </a:pPr>
            <a:r>
              <a:rPr lang="fr-CA" altLang="fr-FR" sz="1800" b="0" kern="0" dirty="0">
                <a:solidFill>
                  <a:schemeClr val="tx2">
                    <a:lumMod val="75000"/>
                  </a:schemeClr>
                </a:solidFill>
              </a:rPr>
              <a:t>Processus rapide: les décisions sont rendues à la mi-avril</a:t>
            </a:r>
          </a:p>
          <a:p>
            <a:pPr marL="758825" lvl="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534988" algn="l"/>
              </a:tabLst>
              <a:defRPr/>
            </a:pPr>
            <a:endParaRPr lang="fr-CA" altLang="fr-FR" b="0" kern="0" dirty="0">
              <a:solidFill>
                <a:schemeClr val="tx2">
                  <a:lumMod val="75000"/>
                </a:schemeClr>
              </a:solidFill>
            </a:endParaRPr>
          </a:p>
          <a:p>
            <a:pPr marL="180975" lvl="0" indent="-46038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534988" algn="l"/>
              </a:tabLst>
              <a:defRPr/>
            </a:pPr>
            <a:r>
              <a:rPr lang="fr-CA" altLang="fr-FR" sz="2200" kern="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Évaluations:</a:t>
            </a:r>
            <a:endParaRPr lang="fr-CA" altLang="fr-FR" sz="1800" b="0" kern="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985838" indent="-227013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534988" algn="l"/>
              </a:tabLst>
              <a:defRPr/>
            </a:pPr>
            <a:r>
              <a:rPr lang="fr-CA" altLang="fr-FR" sz="1800" b="0" kern="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Travail de réflexion</a:t>
            </a:r>
          </a:p>
          <a:p>
            <a:pPr marL="985838" indent="-227013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534988" algn="l"/>
              </a:tabLst>
              <a:defRPr/>
            </a:pPr>
            <a:r>
              <a:rPr lang="fr-CA" altLang="fr-FR" sz="1800" b="0" kern="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Rencontre individuelle (automne) et collective (hiver)</a:t>
            </a:r>
          </a:p>
          <a:p>
            <a:pPr marL="985838" indent="-227013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534988" algn="l"/>
              </a:tabLst>
              <a:defRPr/>
            </a:pPr>
            <a:r>
              <a:rPr lang="fr-CA" altLang="fr-FR" sz="1800" b="0" kern="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Succès ou échec</a:t>
            </a:r>
          </a:p>
          <a:p>
            <a:pPr marL="985838" indent="-227013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534988" algn="l"/>
              </a:tabLst>
              <a:defRPr/>
            </a:pPr>
            <a:endParaRPr lang="fr-CA" altLang="fr-FR" sz="1800" b="0" kern="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lvl="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534988" algn="l"/>
              </a:tabLst>
              <a:defRPr/>
            </a:pPr>
            <a:endParaRPr lang="fr-FR" sz="2100" b="0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79AD661-D688-4ED0-B08B-F5AD6FB635D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1FDE2E9C-C884-AE34-57F4-2943AAD3D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5000" dirty="0"/>
              <a:t>Les stages (6 crédits)</a:t>
            </a:r>
          </a:p>
        </p:txBody>
      </p:sp>
      <p:sp>
        <p:nvSpPr>
          <p:cNvPr id="8" name="Forme libre : forme 13">
            <a:extLst>
              <a:ext uri="{FF2B5EF4-FFF2-40B4-BE49-F238E27FC236}">
                <a16:creationId xmlns:a16="http://schemas.microsoft.com/office/drawing/2014/main" id="{87F6967D-B918-44C9-9E40-C15032E6EF3E}"/>
              </a:ext>
            </a:extLst>
          </p:cNvPr>
          <p:cNvSpPr>
            <a:spLocks noChangeAspect="1"/>
          </p:cNvSpPr>
          <p:nvPr/>
        </p:nvSpPr>
        <p:spPr>
          <a:xfrm rot="16200000">
            <a:off x="10052281" y="0"/>
            <a:ext cx="2141621" cy="2141621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1463040 h 3429000"/>
              <a:gd name="connsiteX3" fmla="*/ 1463040 w 3429000"/>
              <a:gd name="connsiteY3" fmla="*/ 1463040 h 3429000"/>
              <a:gd name="connsiteX4" fmla="*/ 1463040 w 3429000"/>
              <a:gd name="connsiteY4" fmla="*/ 3429000 h 3429000"/>
              <a:gd name="connsiteX5" fmla="*/ 0 w 3429000"/>
              <a:gd name="connsiteY5" fmla="*/ 3429000 h 3429000"/>
              <a:gd name="connsiteX6" fmla="*/ 0 w 3429000"/>
              <a:gd name="connsiteY6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1463040"/>
                </a:lnTo>
                <a:lnTo>
                  <a:pt x="1463040" y="1463040"/>
                </a:lnTo>
                <a:lnTo>
                  <a:pt x="1463040" y="3429000"/>
                </a:lnTo>
                <a:lnTo>
                  <a:pt x="0" y="3429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1246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A559B1-7E8B-BEC1-57EB-AA99D00D05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E6DDB767-220E-1FAF-7AE2-6C8BC9E672E2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fr-CA" dirty="0"/>
              <a:t>l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5E9D8BE-3C87-0B9A-9023-4ECFEDF0B518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 marL="200025"/>
            <a:endParaRPr lang="fr-CA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A86DF15-EB0D-070C-FED7-9DD00BFB45B8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914398" y="1982482"/>
            <a:ext cx="10058400" cy="4875518"/>
          </a:xfrm>
        </p:spPr>
        <p:txBody>
          <a:bodyPr>
            <a:normAutofit/>
          </a:bodyPr>
          <a:lstStyle/>
          <a:p>
            <a:pPr marL="179388" lvl="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447675" algn="l"/>
                <a:tab pos="627063" algn="l"/>
              </a:tabLst>
              <a:defRPr/>
            </a:pPr>
            <a:r>
              <a:rPr lang="fr-CA" altLang="fr-FR" b="0" kern="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DRT3916/3966 – Stage de recherche (en milieu professionnel)</a:t>
            </a:r>
          </a:p>
          <a:p>
            <a:pPr marL="179388" lvl="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447675" algn="l"/>
                <a:tab pos="627063" algn="l"/>
              </a:tabLst>
              <a:defRPr/>
            </a:pPr>
            <a:endParaRPr lang="fr-CA" altLang="fr-FR" sz="1200" b="0" kern="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1522413" lvl="2" indent="-276225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531813" algn="l"/>
              </a:tabLst>
              <a:defRPr/>
            </a:pPr>
            <a:r>
              <a:rPr lang="fr-CA" altLang="fr-FR" sz="2000" kern="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Auprès d’un tribunal:</a:t>
            </a:r>
          </a:p>
          <a:p>
            <a:pPr marL="1957388" lvl="3" indent="-2603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531813" algn="l"/>
              </a:tabLst>
              <a:defRPr/>
            </a:pPr>
            <a:r>
              <a:rPr lang="fr-CA" altLang="fr-FR" sz="1800" kern="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Cour d’appel : 2-3 places</a:t>
            </a:r>
            <a:endParaRPr lang="fr-CA" altLang="fr-FR" sz="1800" kern="0" dirty="0">
              <a:solidFill>
                <a:schemeClr val="tx2">
                  <a:lumMod val="75000"/>
                </a:schemeClr>
              </a:solidFill>
            </a:endParaRPr>
          </a:p>
          <a:p>
            <a:pPr marL="1957388" lvl="3" indent="-2603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531813" algn="l"/>
              </a:tabLst>
              <a:defRPr/>
            </a:pPr>
            <a:r>
              <a:rPr lang="fr-CA" altLang="fr-FR" sz="1800" kern="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Cour supérieure: environ 12 places</a:t>
            </a:r>
          </a:p>
          <a:p>
            <a:pPr marL="1957388" lvl="3" indent="-2603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531813" algn="l"/>
              </a:tabLst>
              <a:defRPr/>
            </a:pPr>
            <a:r>
              <a:rPr lang="fr-CA" altLang="fr-FR" sz="1800" kern="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Cour du Québec: 4-5 places</a:t>
            </a:r>
          </a:p>
          <a:p>
            <a:pPr marL="1957388" lvl="3" indent="-2603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531813" algn="l"/>
              </a:tabLst>
              <a:defRPr/>
            </a:pPr>
            <a:r>
              <a:rPr lang="fr-CA" altLang="fr-FR" sz="1800" kern="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Tribunal des droits de la personne: 1 place</a:t>
            </a:r>
          </a:p>
          <a:p>
            <a:pPr marL="1957388" lvl="3" indent="-2603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531813" algn="l"/>
              </a:tabLst>
              <a:defRPr/>
            </a:pPr>
            <a:r>
              <a:rPr lang="fr-CA" altLang="fr-FR" sz="1800" kern="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T</a:t>
            </a:r>
            <a:r>
              <a:rPr lang="fr-CA" altLang="fr-FR" sz="1800" kern="0" dirty="0">
                <a:solidFill>
                  <a:schemeClr val="tx2">
                    <a:lumMod val="75000"/>
                  </a:schemeClr>
                </a:solidFill>
              </a:rPr>
              <a:t>ribunal administratif du travail: 1 </a:t>
            </a:r>
            <a:r>
              <a:rPr lang="fr-CA" altLang="fr-FR" sz="1800" kern="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place</a:t>
            </a:r>
            <a:endParaRPr lang="fr-CA" altLang="fr-FR" sz="1800" kern="0" dirty="0">
              <a:solidFill>
                <a:schemeClr val="tx2">
                  <a:lumMod val="75000"/>
                </a:schemeClr>
              </a:solidFill>
              <a:highlight>
                <a:srgbClr val="FFFF00"/>
              </a:highlight>
              <a:latin typeface="+mn-lt"/>
            </a:endParaRPr>
          </a:p>
          <a:p>
            <a:pPr marL="1522413" lvl="2" indent="-276225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531813" algn="l"/>
              </a:tabLst>
              <a:defRPr/>
            </a:pPr>
            <a:r>
              <a:rPr lang="fr-CA" altLang="fr-FR" sz="2000" kern="0" dirty="0">
                <a:solidFill>
                  <a:schemeClr val="tx2">
                    <a:lumMod val="75000"/>
                  </a:schemeClr>
                </a:solidFill>
              </a:rPr>
              <a:t>Agence du revenu du Québec:</a:t>
            </a:r>
            <a:r>
              <a:rPr lang="fr-CA" altLang="fr-FR" sz="2000" kern="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fr-CA" altLang="fr-FR" sz="2000" kern="0" dirty="0">
                <a:solidFill>
                  <a:schemeClr val="tx2">
                    <a:lumMod val="75000"/>
                  </a:schemeClr>
                </a:solidFill>
              </a:rPr>
              <a:t>1 </a:t>
            </a:r>
            <a:r>
              <a:rPr lang="fr-CA" altLang="fr-FR" sz="2000" kern="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place</a:t>
            </a:r>
            <a:endParaRPr lang="fr-CA" altLang="fr-FR" sz="2000" kern="0" dirty="0">
              <a:solidFill>
                <a:schemeClr val="tx2">
                  <a:lumMod val="75000"/>
                </a:schemeClr>
              </a:solidFill>
            </a:endParaRPr>
          </a:p>
          <a:p>
            <a:pPr marL="1522413" lvl="2" indent="-276225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531813" algn="l"/>
              </a:tabLst>
              <a:defRPr/>
            </a:pPr>
            <a:r>
              <a:rPr lang="fr-CA" altLang="fr-FR" sz="2000" kern="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Aide juridique:</a:t>
            </a:r>
            <a:r>
              <a:rPr lang="fr-CA" altLang="fr-FR" sz="2000" kern="0" dirty="0">
                <a:solidFill>
                  <a:schemeClr val="tx2">
                    <a:lumMod val="75000"/>
                  </a:schemeClr>
                </a:solidFill>
              </a:rPr>
              <a:t> 4-5</a:t>
            </a:r>
            <a:r>
              <a:rPr lang="fr-CA" altLang="fr-FR" sz="2000" kern="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places</a:t>
            </a:r>
          </a:p>
          <a:p>
            <a:pPr marL="1522413" lvl="2" indent="-276225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531813" algn="l"/>
              </a:tabLst>
              <a:defRPr/>
            </a:pPr>
            <a:r>
              <a:rPr lang="fr-CA" altLang="fr-FR" sz="2000" kern="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Contentieux de l’UdeM: 1 place</a:t>
            </a:r>
          </a:p>
          <a:p>
            <a:pPr marL="1522413" lvl="2" indent="-276225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531813" algn="l"/>
              </a:tabLst>
              <a:defRPr/>
            </a:pPr>
            <a:r>
              <a:rPr lang="fr-CA" altLang="fr-FR" sz="2000" kern="0" dirty="0">
                <a:solidFill>
                  <a:schemeClr val="tx2">
                    <a:lumMod val="75000"/>
                  </a:schemeClr>
                </a:solidFill>
              </a:rPr>
              <a:t>Ministère de la Justice du Québec: 1 place</a:t>
            </a:r>
          </a:p>
          <a:p>
            <a:pPr marL="1522413" lvl="2" indent="-276225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531813" algn="l"/>
              </a:tabLst>
              <a:defRPr/>
            </a:pPr>
            <a:r>
              <a:rPr lang="fr-CA" altLang="fr-FR" sz="2000" kern="0" dirty="0">
                <a:solidFill>
                  <a:schemeClr val="tx2">
                    <a:lumMod val="75000"/>
                  </a:schemeClr>
                </a:solidFill>
              </a:rPr>
              <a:t>CIUSS : 1 </a:t>
            </a:r>
            <a:r>
              <a:rPr lang="fr-CA" altLang="fr-FR" sz="2000" kern="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place </a:t>
            </a:r>
          </a:p>
          <a:p>
            <a:pPr marL="1522413" lvl="2" indent="-276225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531813" algn="l"/>
              </a:tabLst>
              <a:defRPr/>
            </a:pPr>
            <a:r>
              <a:rPr lang="fr-CA" altLang="fr-FR" sz="2000" kern="0" dirty="0">
                <a:solidFill>
                  <a:schemeClr val="tx2">
                    <a:lumMod val="75000"/>
                  </a:schemeClr>
                </a:solidFill>
              </a:rPr>
              <a:t>CRDP: 4-6 places</a:t>
            </a:r>
            <a:endParaRPr lang="fr-CA" altLang="fr-FR" sz="1800" kern="0" dirty="0">
              <a:solidFill>
                <a:schemeClr val="tx2">
                  <a:lumMod val="75000"/>
                </a:schemeClr>
              </a:solidFill>
              <a:highlight>
                <a:srgbClr val="FFFF00"/>
              </a:highlight>
            </a:endParaRPr>
          </a:p>
          <a:p>
            <a:pPr marL="1522413" lvl="2" indent="-276225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531813" algn="l"/>
              </a:tabLst>
              <a:defRPr/>
            </a:pPr>
            <a:endParaRPr lang="fr-CA" altLang="fr-FR" sz="1900" kern="0" dirty="0">
              <a:solidFill>
                <a:schemeClr val="tx2">
                  <a:lumMod val="75000"/>
                </a:schemeClr>
              </a:solidFill>
              <a:highlight>
                <a:srgbClr val="FFFF00"/>
              </a:highlight>
              <a:latin typeface="+mn-lt"/>
            </a:endParaRPr>
          </a:p>
          <a:p>
            <a:pPr marL="1522413" lvl="2" indent="-276225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531813" algn="l"/>
              </a:tabLst>
              <a:defRPr/>
            </a:pPr>
            <a:endParaRPr lang="fr-CA" altLang="fr-FR" sz="1900" kern="0" dirty="0">
              <a:solidFill>
                <a:schemeClr val="tx2">
                  <a:lumMod val="75000"/>
                </a:schemeClr>
              </a:solidFill>
              <a:highlight>
                <a:srgbClr val="FFFF00"/>
              </a:highlight>
              <a:latin typeface="+mn-lt"/>
            </a:endParaRPr>
          </a:p>
          <a:p>
            <a:pPr marL="1246188" lvl="2" indent="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None/>
              <a:tabLst>
                <a:tab pos="531813" algn="l"/>
              </a:tabLst>
              <a:defRPr/>
            </a:pPr>
            <a:endParaRPr lang="fr-CA" altLang="fr-FR" sz="1900" b="0" kern="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179388" lvl="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447675" algn="l"/>
                <a:tab pos="627063" algn="l"/>
              </a:tabLst>
              <a:defRPr/>
            </a:pPr>
            <a:endParaRPr lang="fr-CA" altLang="fr-FR" b="0" kern="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179388" lvl="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447675" algn="l"/>
                <a:tab pos="627063" algn="l"/>
              </a:tabLst>
              <a:defRPr/>
            </a:pPr>
            <a:endParaRPr lang="fr-CA" altLang="fr-FR" sz="3400" b="0" kern="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285750" lvl="0" indent="-28575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534988" algn="l"/>
              </a:tabLst>
              <a:defRPr/>
            </a:pPr>
            <a:endParaRPr lang="fr-CA" altLang="fr-FR" sz="1700" b="0" kern="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lvl="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534988" algn="l"/>
              </a:tabLst>
              <a:defRPr/>
            </a:pPr>
            <a:endParaRPr lang="fr-FR" b="0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D806993-BE01-1C87-A304-7FC8FEDEB81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DDFED9E4-F724-7122-DCA7-10B74CDE2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5000" dirty="0"/>
              <a:t>Les stages (6 crédits)</a:t>
            </a:r>
          </a:p>
        </p:txBody>
      </p:sp>
      <p:sp>
        <p:nvSpPr>
          <p:cNvPr id="8" name="Forme libre : forme 13">
            <a:extLst>
              <a:ext uri="{FF2B5EF4-FFF2-40B4-BE49-F238E27FC236}">
                <a16:creationId xmlns:a16="http://schemas.microsoft.com/office/drawing/2014/main" id="{3D27EF85-FDA8-F5A7-2B08-69B1BEA7E98E}"/>
              </a:ext>
            </a:extLst>
          </p:cNvPr>
          <p:cNvSpPr>
            <a:spLocks noChangeAspect="1"/>
          </p:cNvSpPr>
          <p:nvPr/>
        </p:nvSpPr>
        <p:spPr>
          <a:xfrm rot="16200000">
            <a:off x="10052281" y="0"/>
            <a:ext cx="2141621" cy="2141621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1463040 h 3429000"/>
              <a:gd name="connsiteX3" fmla="*/ 1463040 w 3429000"/>
              <a:gd name="connsiteY3" fmla="*/ 1463040 h 3429000"/>
              <a:gd name="connsiteX4" fmla="*/ 1463040 w 3429000"/>
              <a:gd name="connsiteY4" fmla="*/ 3429000 h 3429000"/>
              <a:gd name="connsiteX5" fmla="*/ 0 w 3429000"/>
              <a:gd name="connsiteY5" fmla="*/ 3429000 h 3429000"/>
              <a:gd name="connsiteX6" fmla="*/ 0 w 3429000"/>
              <a:gd name="connsiteY6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1463040"/>
                </a:lnTo>
                <a:lnTo>
                  <a:pt x="1463040" y="1463040"/>
                </a:lnTo>
                <a:lnTo>
                  <a:pt x="1463040" y="3429000"/>
                </a:lnTo>
                <a:lnTo>
                  <a:pt x="0" y="3429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939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4A140EFF-CAC9-4486-52D4-3387EF9CB78D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934A715-9315-D044-631A-878537CEEAD6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 marL="200025"/>
            <a:endParaRPr lang="fr-CA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7EF0CFB-2676-1C5D-82DC-CA4DE8352F90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914399" y="2141621"/>
            <a:ext cx="5871412" cy="3984859"/>
          </a:xfrm>
        </p:spPr>
        <p:txBody>
          <a:bodyPr/>
          <a:lstStyle/>
          <a:p>
            <a:pPr marL="342900" indent="-342900">
              <a:buFont typeface="Wingdings" pitchFamily="2" charset="2"/>
              <a:buChar char="Ø"/>
            </a:pPr>
            <a:r>
              <a:rPr lang="fr-FR" sz="2400" b="1" dirty="0">
                <a:solidFill>
                  <a:schemeClr val="tx2"/>
                </a:solidFill>
              </a:rPr>
              <a:t>Clarifier les exigences du programme en matière d’activités de formation pratique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fr-FR" sz="2400" b="1" dirty="0">
                <a:solidFill>
                  <a:schemeClr val="tx2"/>
                </a:solidFill>
              </a:rPr>
              <a:t>Expliquer la démarche à suivre pour s’inscrire aux activités pratiques pour l’année 2025-2026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fr-FR" sz="2400" b="1" dirty="0">
                <a:solidFill>
                  <a:schemeClr val="tx2"/>
                </a:solidFill>
              </a:rPr>
              <a:t>Présenter les différentes activités pratiques offertes</a:t>
            </a:r>
            <a:endParaRPr lang="fr-FR" dirty="0"/>
          </a:p>
          <a:p>
            <a:endParaRPr 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29B5E4FD-31A2-631C-6F69-89196340B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objectifs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1571A26B-1454-154E-9399-449BA49B606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" name="Espace réservé pour une image  12">
            <a:extLst>
              <a:ext uri="{FF2B5EF4-FFF2-40B4-BE49-F238E27FC236}">
                <a16:creationId xmlns:a16="http://schemas.microsoft.com/office/drawing/2014/main" id="{D8949585-91BA-3719-48CB-1A54C79363D3}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506187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4A140EFF-CAC9-4486-52D4-3387EF9CB78D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fr-CA" dirty="0"/>
              <a:t>l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934A715-9315-D044-631A-878537CEEAD6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 marL="200025"/>
            <a:endParaRPr lang="fr-CA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7EF0CFB-2676-1C5D-82DC-CA4DE8352F90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914398" y="1691640"/>
            <a:ext cx="10363202" cy="5166361"/>
          </a:xfrm>
        </p:spPr>
        <p:txBody>
          <a:bodyPr>
            <a:normAutofit fontScale="92500" lnSpcReduction="20000"/>
          </a:bodyPr>
          <a:lstStyle/>
          <a:p>
            <a:pPr marL="180975" lvl="0" indent="-46038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534988" algn="l"/>
              </a:tabLst>
              <a:defRPr/>
            </a:pPr>
            <a:r>
              <a:rPr lang="fr-CA" altLang="fr-FR" sz="2200" kern="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Exigences:</a:t>
            </a:r>
          </a:p>
          <a:p>
            <a:pPr marL="985838" lvl="0" indent="-227013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tabLst>
                <a:tab pos="627063" algn="l"/>
              </a:tabLst>
              <a:defRPr/>
            </a:pPr>
            <a:endParaRPr lang="fr-CA" altLang="fr-FR" sz="1800" b="0" kern="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985838" indent="-227013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tabLst>
                <a:tab pos="627063" algn="l"/>
              </a:tabLst>
              <a:defRPr/>
            </a:pPr>
            <a:r>
              <a:rPr lang="fr-CA" altLang="fr-FR" sz="1900" b="0" kern="0" dirty="0">
                <a:solidFill>
                  <a:schemeClr val="tx2">
                    <a:lumMod val="75000"/>
                  </a:schemeClr>
                </a:solidFill>
              </a:rPr>
              <a:t>Être en 3</a:t>
            </a:r>
            <a:r>
              <a:rPr lang="fr-CA" altLang="fr-FR" sz="1900" b="0" kern="0" baseline="30000" dirty="0">
                <a:solidFill>
                  <a:schemeClr val="tx2">
                    <a:lumMod val="75000"/>
                  </a:schemeClr>
                </a:solidFill>
              </a:rPr>
              <a:t>e</a:t>
            </a:r>
            <a:r>
              <a:rPr lang="fr-CA" altLang="fr-FR" sz="1900" b="0" kern="0" dirty="0">
                <a:solidFill>
                  <a:schemeClr val="tx2">
                    <a:lumMod val="75000"/>
                  </a:schemeClr>
                </a:solidFill>
              </a:rPr>
              <a:t> année (donc avoir complété le cours DRT 2923)</a:t>
            </a:r>
          </a:p>
          <a:p>
            <a:pPr marL="985838" indent="-227013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tabLst>
                <a:tab pos="627063" algn="l"/>
              </a:tabLst>
              <a:defRPr/>
            </a:pPr>
            <a:r>
              <a:rPr lang="fr-CA" altLang="fr-FR" sz="1900" b="0" kern="0" dirty="0">
                <a:solidFill>
                  <a:schemeClr val="tx2">
                    <a:lumMod val="75000"/>
                  </a:schemeClr>
                </a:solidFill>
              </a:rPr>
              <a:t>Il faut être disponible pour l’année entière (6 crédits); aucun découpage possible</a:t>
            </a:r>
            <a:endParaRPr lang="fr-FR" altLang="fr-FR" sz="1900" b="0" dirty="0"/>
          </a:p>
          <a:p>
            <a:pPr marL="758825" lvl="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627063" algn="l"/>
              </a:tabLst>
              <a:defRPr/>
            </a:pPr>
            <a:endParaRPr lang="fr-CA" altLang="fr-FR" sz="1900" kern="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180975" lvl="0" indent="-46038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534988" algn="l"/>
              </a:tabLst>
              <a:defRPr/>
            </a:pPr>
            <a:r>
              <a:rPr lang="fr-CA" altLang="fr-FR" sz="2200" kern="0" dirty="0">
                <a:solidFill>
                  <a:schemeClr val="tx2">
                    <a:lumMod val="75000"/>
                  </a:schemeClr>
                </a:solidFill>
              </a:rPr>
              <a:t>Sélection:</a:t>
            </a:r>
          </a:p>
          <a:p>
            <a:pPr marL="985838" lvl="0" indent="-227013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534988" algn="l"/>
              </a:tabLst>
              <a:defRPr/>
            </a:pPr>
            <a:r>
              <a:rPr lang="fr-CA" altLang="fr-FR" sz="1900" b="0" kern="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Vous déposez votre demande en remplissant le formulaire.</a:t>
            </a:r>
          </a:p>
          <a:p>
            <a:pPr marL="985838" lvl="0" indent="-227013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534988" algn="l"/>
              </a:tabLst>
              <a:defRPr/>
            </a:pPr>
            <a:r>
              <a:rPr lang="fr-CA" altLang="fr-FR" sz="1900" b="0" kern="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La Faculté fait une présélection en fonction de votre intérêt et du nombre de places disponibles dans les milieux de stage.</a:t>
            </a:r>
          </a:p>
          <a:p>
            <a:pPr marL="1473200" indent="-271463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tabLst>
                <a:tab pos="534988" algn="l"/>
              </a:tabLst>
              <a:defRPr/>
            </a:pPr>
            <a:r>
              <a:rPr lang="fr-CA" altLang="fr-FR" sz="1700" b="0" kern="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Résultats académiques: Généralement plus </a:t>
            </a:r>
            <a:r>
              <a:rPr lang="fr-CA" altLang="fr-FR" sz="1700" b="0" kern="0" dirty="0">
                <a:solidFill>
                  <a:schemeClr val="tx2">
                    <a:lumMod val="75000"/>
                  </a:schemeClr>
                </a:solidFill>
                <a:highlight>
                  <a:srgbClr val="FFFFFF"/>
                </a:highlight>
                <a:latin typeface="+mn-lt"/>
              </a:rPr>
              <a:t>de </a:t>
            </a:r>
            <a:r>
              <a:rPr lang="fr-CA" altLang="fr-FR" sz="1700" b="0" kern="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3,0 pour les stages auprès des juges.</a:t>
            </a:r>
          </a:p>
          <a:p>
            <a:pPr marL="1473200" indent="-271463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tabLst>
                <a:tab pos="534988" algn="l"/>
              </a:tabLst>
              <a:defRPr/>
            </a:pPr>
            <a:r>
              <a:rPr lang="fr-CA" altLang="fr-FR" sz="1700" b="0" kern="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Les bureaux d’aide juridique choisissent en fonction des lettres de motivation.</a:t>
            </a:r>
          </a:p>
          <a:p>
            <a:pPr marL="985838" indent="-227013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534988" algn="l"/>
              </a:tabLst>
              <a:defRPr/>
            </a:pPr>
            <a:r>
              <a:rPr lang="fr-CA" altLang="fr-FR" sz="1900" b="0" kern="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Si vous êtes sélectionné(e) à cette étape, vous devrez :</a:t>
            </a:r>
          </a:p>
          <a:p>
            <a:pPr marL="1473200" indent="-271463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tabLst>
                <a:tab pos="534988" algn="l"/>
              </a:tabLst>
              <a:defRPr/>
            </a:pPr>
            <a:r>
              <a:rPr lang="fr-CA" altLang="fr-FR" sz="1700" b="0" kern="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Fournir une lettre de motivation et un C.V. qui seront envoyés dans les milieux respectifs. </a:t>
            </a:r>
          </a:p>
          <a:p>
            <a:pPr marL="985838" indent="-227013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534988" algn="l"/>
              </a:tabLst>
              <a:defRPr/>
            </a:pPr>
            <a:r>
              <a:rPr lang="fr-CA" altLang="fr-FR" sz="1900" b="0" kern="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C’est le milieu de stage qui prend la décision finale. Ces décisions ne sont pas transmises avant le mois de mai.</a:t>
            </a:r>
          </a:p>
          <a:p>
            <a:pPr marL="1473200" indent="-271463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tabLst>
                <a:tab pos="534988" algn="l"/>
              </a:tabLst>
              <a:defRPr/>
            </a:pPr>
            <a:r>
              <a:rPr lang="fr-CA" altLang="fr-FR" sz="1700" b="0" kern="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Des places sont réservées dans les autres activités au cas où vous n’êtes pas retenu(e) par le milieu.</a:t>
            </a:r>
            <a:endParaRPr lang="fr-CA" altLang="fr-FR" sz="1700" b="0" kern="0" dirty="0">
              <a:solidFill>
                <a:schemeClr val="tx2">
                  <a:lumMod val="75000"/>
                </a:schemeClr>
              </a:solidFill>
            </a:endParaRPr>
          </a:p>
          <a:p>
            <a:pPr marL="758825" lvl="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534988" algn="l"/>
              </a:tabLst>
              <a:defRPr/>
            </a:pPr>
            <a:endParaRPr lang="fr-CA" altLang="fr-FR" b="0" kern="0" dirty="0">
              <a:solidFill>
                <a:schemeClr val="tx2">
                  <a:lumMod val="75000"/>
                </a:schemeClr>
              </a:solidFill>
            </a:endParaRPr>
          </a:p>
          <a:p>
            <a:pPr marL="180975" lvl="0" indent="-46038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534988" algn="l"/>
              </a:tabLst>
              <a:defRPr/>
            </a:pPr>
            <a:r>
              <a:rPr lang="fr-CA" altLang="fr-FR" sz="2200" kern="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Évaluations:</a:t>
            </a:r>
            <a:endParaRPr lang="fr-CA" altLang="fr-FR" sz="1800" b="0" kern="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985838" indent="-227013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534988" algn="l"/>
              </a:tabLst>
              <a:defRPr/>
            </a:pPr>
            <a:r>
              <a:rPr lang="fr-CA" altLang="fr-FR" sz="1800" b="0" kern="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Travail de réflexion</a:t>
            </a:r>
          </a:p>
          <a:p>
            <a:pPr marL="985838" indent="-227013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534988" algn="l"/>
              </a:tabLst>
              <a:defRPr/>
            </a:pPr>
            <a:r>
              <a:rPr lang="fr-CA" altLang="fr-FR" sz="1800" b="0" kern="0" dirty="0">
                <a:solidFill>
                  <a:schemeClr val="tx2">
                    <a:lumMod val="75000"/>
                  </a:schemeClr>
                </a:solidFill>
              </a:rPr>
              <a:t>Succès ou échec</a:t>
            </a:r>
            <a:endParaRPr lang="fr-CA" altLang="fr-FR" sz="1800" b="0" kern="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985838" indent="-227013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534988" algn="l"/>
              </a:tabLst>
              <a:defRPr/>
            </a:pPr>
            <a:endParaRPr lang="fr-CA" altLang="fr-FR" sz="1800" b="0" kern="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lvl="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534988" algn="l"/>
              </a:tabLst>
              <a:defRPr/>
            </a:pPr>
            <a:endParaRPr lang="fr-FR" sz="2100" b="0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2EE2D4E-5902-50A9-A846-7F9F4993948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29B5E4FD-31A2-631C-6F69-89196340B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5000" dirty="0"/>
              <a:t>Les stages (6 crédits)</a:t>
            </a:r>
          </a:p>
        </p:txBody>
      </p:sp>
      <p:sp>
        <p:nvSpPr>
          <p:cNvPr id="8" name="Forme libre : forme 13">
            <a:extLst>
              <a:ext uri="{FF2B5EF4-FFF2-40B4-BE49-F238E27FC236}">
                <a16:creationId xmlns:a16="http://schemas.microsoft.com/office/drawing/2014/main" id="{7665366E-D1A4-CB5E-FCAE-C9C90D37F163}"/>
              </a:ext>
            </a:extLst>
          </p:cNvPr>
          <p:cNvSpPr>
            <a:spLocks noChangeAspect="1"/>
          </p:cNvSpPr>
          <p:nvPr/>
        </p:nvSpPr>
        <p:spPr>
          <a:xfrm rot="16200000">
            <a:off x="10052281" y="0"/>
            <a:ext cx="2141621" cy="2141621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1463040 h 3429000"/>
              <a:gd name="connsiteX3" fmla="*/ 1463040 w 3429000"/>
              <a:gd name="connsiteY3" fmla="*/ 1463040 h 3429000"/>
              <a:gd name="connsiteX4" fmla="*/ 1463040 w 3429000"/>
              <a:gd name="connsiteY4" fmla="*/ 3429000 h 3429000"/>
              <a:gd name="connsiteX5" fmla="*/ 0 w 3429000"/>
              <a:gd name="connsiteY5" fmla="*/ 3429000 h 3429000"/>
              <a:gd name="connsiteX6" fmla="*/ 0 w 3429000"/>
              <a:gd name="connsiteY6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1463040"/>
                </a:lnTo>
                <a:lnTo>
                  <a:pt x="1463040" y="1463040"/>
                </a:lnTo>
                <a:lnTo>
                  <a:pt x="1463040" y="3429000"/>
                </a:lnTo>
                <a:lnTo>
                  <a:pt x="0" y="3429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4249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Espace réservé pour une image  13">
            <a:extLst>
              <a:ext uri="{FF2B5EF4-FFF2-40B4-BE49-F238E27FC236}">
                <a16:creationId xmlns:a16="http://schemas.microsoft.com/office/drawing/2014/main" id="{ADC9E2AF-173C-4525-A7ED-F5F6860C9B3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Sous-titre 6">
            <a:extLst>
              <a:ext uri="{FF2B5EF4-FFF2-40B4-BE49-F238E27FC236}">
                <a16:creationId xmlns:a16="http://schemas.microsoft.com/office/drawing/2014/main" id="{7E8742F5-BA7E-4324-8C6F-BCB25260BC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BB3B2C06-481F-4515-B09C-780CF3BB35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CA" dirty="0"/>
              <a:t>Foire aux questions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7D1D160-5BCE-4D38-ADD3-7C140E247A5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7377202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4A140EFF-CAC9-4486-52D4-3387EF9CB78D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934A715-9315-D044-631A-878537CEEAD6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 marL="200025"/>
            <a:endParaRPr lang="fr-CA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7EF0CFB-2676-1C5D-82DC-CA4DE8352F90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914399" y="2141621"/>
            <a:ext cx="5871412" cy="3984859"/>
          </a:xfrm>
        </p:spPr>
        <p:txBody>
          <a:bodyPr>
            <a:normAutofit lnSpcReduction="10000"/>
          </a:bodyPr>
          <a:lstStyle/>
          <a:p>
            <a:pPr marL="407988" lvl="0" indent="-407988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350838" algn="l"/>
              </a:tabLst>
              <a:defRPr/>
            </a:pPr>
            <a:r>
              <a:rPr lang="fr-CA" altLang="fr-FR" sz="2200" b="0" kern="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Puis-je faire le stage en milieu de communautaire et un stage auprès d’un juge en troisième année?</a:t>
            </a:r>
          </a:p>
          <a:p>
            <a:pPr marL="542925" lvl="0" indent="306388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838200" algn="l"/>
              </a:tabLst>
              <a:defRPr/>
            </a:pPr>
            <a:r>
              <a:rPr lang="fr-CA" altLang="fr-FR" sz="1800" b="0" kern="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Oui, c’est possible</a:t>
            </a:r>
            <a:r>
              <a:rPr lang="fr-CA" altLang="fr-FR" sz="1800" b="0" kern="0" dirty="0">
                <a:solidFill>
                  <a:schemeClr val="tx2">
                    <a:lumMod val="75000"/>
                  </a:schemeClr>
                </a:solidFill>
              </a:rPr>
              <a:t>, mais principe d’équité</a:t>
            </a:r>
            <a:endParaRPr lang="fr-CA" altLang="fr-FR" sz="1800" b="0" kern="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342900" lvl="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534988" algn="l"/>
              </a:tabLst>
              <a:defRPr/>
            </a:pPr>
            <a:endParaRPr lang="fr-CA" altLang="fr-FR" sz="1800" b="0" kern="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407988" lvl="0" indent="-407988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534988" algn="l"/>
              </a:tabLst>
              <a:defRPr/>
            </a:pPr>
            <a:r>
              <a:rPr lang="fr-CA" altLang="fr-FR" sz="2200" b="0" kern="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Puis-je faire un stage et un concours de plaidoirie?</a:t>
            </a:r>
          </a:p>
          <a:p>
            <a:pPr marL="849313" lvl="0" indent="-306388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34988" algn="l"/>
              </a:tabLst>
              <a:defRPr/>
            </a:pPr>
            <a:r>
              <a:rPr lang="fr-CA" altLang="fr-FR" sz="1800" b="0" kern="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Ce n’est pas refusé, mais de moins en </a:t>
            </a:r>
            <a:r>
              <a:rPr lang="fr-CA" altLang="fr-FR" sz="1800" b="0" kern="0" dirty="0">
                <a:solidFill>
                  <a:schemeClr val="tx2">
                    <a:lumMod val="75000"/>
                  </a:schemeClr>
                </a:solidFill>
                <a:highlight>
                  <a:srgbClr val="FFFFFF"/>
                </a:highlight>
                <a:latin typeface="+mn-lt"/>
              </a:rPr>
              <a:t>moins probable, puisque la demande est forte pour les stages</a:t>
            </a:r>
          </a:p>
          <a:p>
            <a:pPr marL="542925" lvl="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534988" algn="l"/>
              </a:tabLst>
              <a:defRPr/>
            </a:pPr>
            <a:endParaRPr lang="fr-CA" altLang="fr-FR" sz="2400" b="0" kern="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285750" lvl="0" indent="-28575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534988" algn="l"/>
              </a:tabLst>
              <a:defRPr/>
            </a:pPr>
            <a:r>
              <a:rPr lang="fr-CA" altLang="fr-FR" sz="2200" b="0" kern="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Puis-je faire plus de 9 crédits optionnels?</a:t>
            </a:r>
          </a:p>
          <a:p>
            <a:pPr marL="542925" lvl="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34988" algn="l"/>
              </a:tabLst>
              <a:defRPr/>
            </a:pPr>
            <a:r>
              <a:rPr lang="fr-CA" altLang="fr-FR" sz="1800" b="0" kern="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	C’est possible, s’il y a de la place dans les cours</a:t>
            </a:r>
          </a:p>
          <a:p>
            <a:pPr marL="342900" indent="-342900">
              <a:buFont typeface="Wingdings" pitchFamily="2" charset="2"/>
              <a:buChar char="ü"/>
            </a:pPr>
            <a:endParaRPr lang="fr-FR" dirty="0"/>
          </a:p>
          <a:p>
            <a:endParaRPr 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29B5E4FD-31A2-631C-6F69-89196340B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Des questions?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1571A26B-1454-154E-9399-449BA49B606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5676ED66-E8E3-05B8-8930-F2A03F68FEBE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39483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4A140EFF-CAC9-4486-52D4-3387EF9CB78D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934A715-9315-D044-631A-878537CEEAD6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 marL="200025"/>
            <a:endParaRPr lang="fr-CA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7EF0CFB-2676-1C5D-82DC-CA4DE8352F90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914399" y="2141621"/>
            <a:ext cx="5871412" cy="3984859"/>
          </a:xfrm>
        </p:spPr>
        <p:txBody>
          <a:bodyPr>
            <a:normAutofit/>
          </a:bodyPr>
          <a:lstStyle/>
          <a:p>
            <a:pPr marL="407988" lvl="0" indent="-407988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350838" algn="l"/>
              </a:tabLst>
              <a:defRPr/>
            </a:pPr>
            <a:r>
              <a:rPr lang="fr-CA" altLang="fr-FR" sz="2200" b="0" kern="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Période de pré-inscription:</a:t>
            </a:r>
          </a:p>
          <a:p>
            <a:pPr marL="542925" lvl="0" indent="306388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838200" algn="l"/>
              </a:tabLst>
              <a:defRPr/>
            </a:pPr>
            <a:r>
              <a:rPr lang="fr-CA" altLang="fr-FR" sz="1800" b="0" kern="0" dirty="0">
                <a:solidFill>
                  <a:schemeClr val="tx2">
                    <a:lumMod val="75000"/>
                  </a:schemeClr>
                </a:solidFill>
                <a:highlight>
                  <a:srgbClr val="FFFFFF"/>
                </a:highlight>
              </a:rPr>
              <a:t>Du 24 février au 10 mars 2025 (23h59)</a:t>
            </a:r>
            <a:endParaRPr lang="fr-CA" altLang="fr-FR" sz="1800" b="0" kern="0" dirty="0">
              <a:solidFill>
                <a:schemeClr val="tx2">
                  <a:lumMod val="75000"/>
                </a:schemeClr>
              </a:solidFill>
              <a:highlight>
                <a:srgbClr val="FFFFFF"/>
              </a:highlight>
              <a:latin typeface="+mn-lt"/>
            </a:endParaRPr>
          </a:p>
          <a:p>
            <a:pPr marL="342900" lvl="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534988" algn="l"/>
              </a:tabLst>
              <a:defRPr/>
            </a:pPr>
            <a:endParaRPr lang="fr-CA" altLang="fr-FR" sz="1800" b="0" kern="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407988" lvl="0" indent="-407988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534988" algn="l"/>
              </a:tabLst>
              <a:defRPr/>
            </a:pPr>
            <a:r>
              <a:rPr lang="fr-CA" altLang="fr-FR" sz="2200" b="0" kern="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Séance d’information pour les stages en milieu communautaire</a:t>
            </a:r>
          </a:p>
          <a:p>
            <a:pPr marL="407988" indent="441325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34988" algn="l"/>
              </a:tabLst>
              <a:defRPr/>
            </a:pPr>
            <a:r>
              <a:rPr lang="fr-CA" altLang="fr-FR" sz="1800" b="0" kern="0">
                <a:solidFill>
                  <a:schemeClr val="tx2">
                    <a:lumMod val="75000"/>
                  </a:schemeClr>
                </a:solidFill>
              </a:rPr>
              <a:t>Mercredi</a:t>
            </a:r>
            <a:r>
              <a:rPr lang="fr-CA" altLang="fr-FR" sz="1800" b="0" kern="0">
                <a:solidFill>
                  <a:schemeClr val="tx2">
                    <a:lumMod val="75000"/>
                  </a:schemeClr>
                </a:solidFill>
                <a:latin typeface="+mn-lt"/>
              </a:rPr>
              <a:t>,12</a:t>
            </a:r>
            <a:r>
              <a:rPr lang="fr-CA" altLang="fr-FR" sz="1800" b="0" ker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CA" altLang="fr-FR" sz="1800" b="0" kern="0" dirty="0">
                <a:solidFill>
                  <a:schemeClr val="tx2">
                    <a:lumMod val="75000"/>
                  </a:schemeClr>
                </a:solidFill>
              </a:rPr>
              <a:t>février, de 11h30 à 12h30, B-3205</a:t>
            </a:r>
          </a:p>
          <a:p>
            <a:pPr marL="407988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534988" algn="l"/>
              </a:tabLst>
              <a:defRPr/>
            </a:pPr>
            <a:endParaRPr lang="fr-CA" altLang="fr-FR" sz="2200" b="0" kern="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407988" lvl="0" indent="-407988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534988" algn="l"/>
              </a:tabLst>
              <a:defRPr/>
            </a:pPr>
            <a:r>
              <a:rPr lang="fr-CA" altLang="fr-FR" sz="2200" b="0" kern="0" dirty="0">
                <a:solidFill>
                  <a:schemeClr val="tx2">
                    <a:lumMod val="75000"/>
                  </a:schemeClr>
                </a:solidFill>
              </a:rPr>
              <a:t>D’autres questions?</a:t>
            </a:r>
            <a:endParaRPr lang="fr-CA" altLang="fr-FR" sz="1400" b="0" kern="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828675" lvl="0" indent="-28575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34988" algn="l"/>
              </a:tabLst>
              <a:defRPr/>
            </a:pPr>
            <a:r>
              <a:rPr lang="fr-CA" altLang="fr-FR" sz="1800" b="0" kern="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Guide des activités pratiques</a:t>
            </a:r>
          </a:p>
          <a:p>
            <a:pPr marL="828675" lvl="0" indent="-28575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34988" algn="l"/>
              </a:tabLst>
              <a:defRPr/>
            </a:pPr>
            <a:r>
              <a:rPr lang="fr-CA" altLang="fr-FR" sz="1800" b="0" kern="0" dirty="0">
                <a:solidFill>
                  <a:schemeClr val="tx2">
                    <a:lumMod val="75000"/>
                  </a:schemeClr>
                </a:solidFill>
                <a:latin typeface="+mn-lt"/>
                <a:hlinkClick r:id="rId2"/>
              </a:rPr>
              <a:t>https://services2.droit.umontreal.ca/</a:t>
            </a:r>
            <a:endParaRPr lang="fr-CA" altLang="fr-FR" sz="1800" b="0" kern="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828675" lvl="0" indent="-28575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34988" algn="l"/>
              </a:tabLst>
              <a:defRPr/>
            </a:pPr>
            <a:r>
              <a:rPr lang="fr-CA" altLang="fr-FR" sz="1800" b="0" kern="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Josée </a:t>
            </a:r>
            <a:r>
              <a:rPr lang="fr-CA" altLang="fr-FR" sz="1800" b="0" kern="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Aspinall</a:t>
            </a:r>
            <a:endParaRPr lang="fr-CA" altLang="fr-FR" sz="1800" b="0" kern="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849313" lvl="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534988" algn="l"/>
              </a:tabLst>
              <a:defRPr/>
            </a:pPr>
            <a:r>
              <a:rPr lang="fr-CA" altLang="fr-FR" sz="1800" b="0" kern="0" dirty="0" err="1">
                <a:solidFill>
                  <a:schemeClr val="tx2">
                    <a:lumMod val="75000"/>
                  </a:schemeClr>
                </a:solidFill>
              </a:rPr>
              <a:t>josee.aspinall@umontreal.ca</a:t>
            </a:r>
            <a:endParaRPr lang="fr-CA" altLang="fr-FR" sz="1800" b="0" kern="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endParaRPr lang="fr-FR" dirty="0"/>
          </a:p>
          <a:p>
            <a:endParaRPr 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29B5E4FD-31A2-631C-6F69-89196340B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1571A26B-1454-154E-9399-449BA49B606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" name="Espace réservé pour une image  12">
            <a:extLst>
              <a:ext uri="{FF2B5EF4-FFF2-40B4-BE49-F238E27FC236}">
                <a16:creationId xmlns:a16="http://schemas.microsoft.com/office/drawing/2014/main" id="{D8949585-91BA-3719-48CB-1A54C79363D3}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39332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4A140EFF-CAC9-4486-52D4-3387EF9CB78D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fr-CA" dirty="0"/>
              <a:t>l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934A715-9315-D044-631A-878537CEEAD6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 marL="200025"/>
            <a:endParaRPr lang="fr-CA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7EF0CFB-2676-1C5D-82DC-CA4DE8352F90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914397" y="1642636"/>
            <a:ext cx="10058400" cy="410400"/>
          </a:xfrm>
        </p:spPr>
        <p:txBody>
          <a:bodyPr>
            <a:normAutofit/>
          </a:bodyPr>
          <a:lstStyle/>
          <a:p>
            <a:r>
              <a:rPr lang="fr-FR" dirty="0">
                <a:hlinkClick r:id="rId2"/>
              </a:rPr>
              <a:t>https://services2.droit.umontreal.ca/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2EE2D4E-5902-50A9-A846-7F9F4993948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29B5E4FD-31A2-631C-6F69-89196340B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Où trouver l’information?</a:t>
            </a:r>
          </a:p>
        </p:txBody>
      </p:sp>
      <p:sp>
        <p:nvSpPr>
          <p:cNvPr id="10" name="Forme libre : forme 13">
            <a:extLst>
              <a:ext uri="{FF2B5EF4-FFF2-40B4-BE49-F238E27FC236}">
                <a16:creationId xmlns:a16="http://schemas.microsoft.com/office/drawing/2014/main" id="{CC6C3F29-E10D-E12D-BAF5-F91001D26883}"/>
              </a:ext>
            </a:extLst>
          </p:cNvPr>
          <p:cNvSpPr>
            <a:spLocks noChangeAspect="1"/>
          </p:cNvSpPr>
          <p:nvPr/>
        </p:nvSpPr>
        <p:spPr>
          <a:xfrm rot="16200000">
            <a:off x="10146535" y="0"/>
            <a:ext cx="2045465" cy="2045465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1463040 h 3429000"/>
              <a:gd name="connsiteX3" fmla="*/ 1463040 w 3429000"/>
              <a:gd name="connsiteY3" fmla="*/ 1463040 h 3429000"/>
              <a:gd name="connsiteX4" fmla="*/ 1463040 w 3429000"/>
              <a:gd name="connsiteY4" fmla="*/ 3429000 h 3429000"/>
              <a:gd name="connsiteX5" fmla="*/ 0 w 3429000"/>
              <a:gd name="connsiteY5" fmla="*/ 3429000 h 3429000"/>
              <a:gd name="connsiteX6" fmla="*/ 0 w 3429000"/>
              <a:gd name="connsiteY6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1463040"/>
                </a:lnTo>
                <a:lnTo>
                  <a:pt x="1463040" y="1463040"/>
                </a:lnTo>
                <a:lnTo>
                  <a:pt x="1463040" y="3429000"/>
                </a:lnTo>
                <a:lnTo>
                  <a:pt x="0" y="3429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5860EE3-5BEC-DC96-D4F7-9A21C0FF35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790" y="2173522"/>
            <a:ext cx="8697745" cy="458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607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4A140EFF-CAC9-4486-52D4-3387EF9CB78D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fr-CA" dirty="0"/>
              <a:t>l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934A715-9315-D044-631A-878537CEEAD6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 marL="200025"/>
            <a:endParaRPr lang="fr-CA" dirty="0"/>
          </a:p>
        </p:txBody>
      </p: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DBF40261-1F38-BBCB-66C6-525664B5A961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6396844" y="2406317"/>
            <a:ext cx="5227466" cy="3950031"/>
          </a:xfrm>
        </p:spPr>
        <p:txBody>
          <a:bodyPr/>
          <a:lstStyle/>
          <a:p>
            <a:pPr marL="179388" lvl="1" eaLnBrk="1" hangingPunct="1">
              <a:spcBef>
                <a:spcPct val="0"/>
              </a:spcBef>
              <a:spcAft>
                <a:spcPts val="0"/>
              </a:spcAft>
              <a:tabLst>
                <a:tab pos="395288" algn="l"/>
                <a:tab pos="623888" algn="l"/>
                <a:tab pos="803275" algn="l"/>
                <a:tab pos="3411538" algn="l"/>
              </a:tabLst>
            </a:pPr>
            <a:endParaRPr lang="fr-CA" altLang="fr-FR" sz="1200" dirty="0"/>
          </a:p>
          <a:p>
            <a:pPr marL="179388" lvl="1" indent="0" eaLnBrk="1" hangingPunct="1">
              <a:spcBef>
                <a:spcPct val="0"/>
              </a:spcBef>
              <a:spcAft>
                <a:spcPts val="0"/>
              </a:spcAft>
              <a:buFont typeface="Wingdings" pitchFamily="2" charset="2"/>
              <a:buChar char="Ø"/>
              <a:tabLst>
                <a:tab pos="446088" algn="l"/>
                <a:tab pos="623888" algn="l"/>
                <a:tab pos="803275" algn="l"/>
                <a:tab pos="3411538" algn="l"/>
              </a:tabLst>
            </a:pPr>
            <a:r>
              <a:rPr lang="fr-CA" altLang="fr-FR" sz="2200" dirty="0"/>
              <a:t> Bloc L – 6 crédits optionnels</a:t>
            </a:r>
          </a:p>
          <a:p>
            <a:pPr marL="407988" lvl="1">
              <a:spcBef>
                <a:spcPct val="0"/>
              </a:spcBef>
              <a:spcAft>
                <a:spcPts val="0"/>
              </a:spcAft>
              <a:tabLst>
                <a:tab pos="350838" algn="l"/>
                <a:tab pos="803275" algn="l"/>
                <a:tab pos="3411538" algn="l"/>
              </a:tabLst>
            </a:pPr>
            <a:r>
              <a:rPr lang="fr-CA" altLang="fr-FR" sz="1400" dirty="0"/>
              <a:t> (préalable : DRT1911 et DRT1912)</a:t>
            </a:r>
          </a:p>
          <a:p>
            <a:pPr marL="407988" lvl="1" eaLnBrk="1" hangingPunct="1">
              <a:spcBef>
                <a:spcPct val="0"/>
              </a:spcBef>
              <a:spcAft>
                <a:spcPts val="0"/>
              </a:spcAft>
              <a:buFont typeface="Times" pitchFamily="2" charset="0"/>
              <a:buNone/>
              <a:tabLst>
                <a:tab pos="350838" algn="l"/>
                <a:tab pos="803275" algn="l"/>
                <a:tab pos="3411538" algn="l"/>
              </a:tabLst>
            </a:pPr>
            <a:endParaRPr lang="fr-CA" altLang="fr-FR" sz="1400" dirty="0"/>
          </a:p>
          <a:p>
            <a:pPr marL="407988" lvl="1" eaLnBrk="1" hangingPunct="1">
              <a:spcBef>
                <a:spcPct val="0"/>
              </a:spcBef>
              <a:spcAft>
                <a:spcPts val="0"/>
              </a:spcAft>
              <a:buFont typeface="Times" pitchFamily="2" charset="0"/>
              <a:buNone/>
              <a:tabLst>
                <a:tab pos="350838" algn="l"/>
                <a:tab pos="803275" algn="l"/>
                <a:tab pos="3411538" algn="l"/>
              </a:tabLst>
            </a:pPr>
            <a:r>
              <a:rPr lang="fr-CA" altLang="fr-FR" sz="1400" dirty="0"/>
              <a:t> Tous les cours du bloc K</a:t>
            </a:r>
          </a:p>
          <a:p>
            <a:pPr marL="407988" lvl="1" eaLnBrk="1" hangingPunct="1">
              <a:spcBef>
                <a:spcPct val="0"/>
              </a:spcBef>
              <a:spcAft>
                <a:spcPts val="0"/>
              </a:spcAft>
              <a:buFont typeface="Times" pitchFamily="2" charset="0"/>
              <a:buNone/>
              <a:tabLst>
                <a:tab pos="350838" algn="l"/>
                <a:tab pos="803275" algn="l"/>
                <a:tab pos="3411538" algn="l"/>
              </a:tabLst>
            </a:pPr>
            <a:r>
              <a:rPr lang="fr-CA" altLang="fr-FR" sz="1400" dirty="0"/>
              <a:t> -et-</a:t>
            </a:r>
          </a:p>
          <a:p>
            <a:pPr marL="407988" lvl="1" eaLnBrk="1" hangingPunct="1">
              <a:spcBef>
                <a:spcPct val="0"/>
              </a:spcBef>
              <a:spcAft>
                <a:spcPts val="0"/>
              </a:spcAft>
              <a:buFont typeface="Times" pitchFamily="2" charset="0"/>
              <a:buNone/>
              <a:tabLst>
                <a:tab pos="350838" algn="l"/>
                <a:tab pos="803275" algn="l"/>
                <a:tab pos="3411538" algn="l"/>
              </a:tabLst>
            </a:pPr>
            <a:r>
              <a:rPr lang="fr-CA" altLang="fr-FR" sz="1400" dirty="0"/>
              <a:t> DRT3947 </a:t>
            </a:r>
            <a:r>
              <a:rPr lang="fr-CA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</a:t>
            </a:r>
            <a:r>
              <a:rPr lang="fr-CA" altLang="fr-FR" sz="1400" dirty="0"/>
              <a:t> Assistanat de recherche</a:t>
            </a:r>
          </a:p>
          <a:p>
            <a:pPr marL="179388" lvl="1" indent="0" eaLnBrk="1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tabLst>
                <a:tab pos="446088" algn="l"/>
                <a:tab pos="623888" algn="l"/>
                <a:tab pos="803275" algn="l"/>
                <a:tab pos="3411538" algn="l"/>
              </a:tabLst>
            </a:pPr>
            <a:r>
              <a:rPr lang="fr-CA" altLang="fr-FR" sz="1200" dirty="0"/>
              <a:t> </a:t>
            </a:r>
          </a:p>
          <a:p>
            <a:pPr marL="179388" lvl="1" indent="228600" eaLnBrk="1" hangingPunct="1">
              <a:spcBef>
                <a:spcPct val="0"/>
              </a:spcBef>
              <a:spcAft>
                <a:spcPts val="0"/>
              </a:spcAft>
              <a:buFont typeface="Wingdings" pitchFamily="2" charset="2"/>
              <a:buChar char="Ø"/>
              <a:tabLst>
                <a:tab pos="446088" algn="l"/>
                <a:tab pos="623888" algn="l"/>
                <a:tab pos="803275" algn="l"/>
                <a:tab pos="3411538" algn="l"/>
              </a:tabLst>
            </a:pPr>
            <a:r>
              <a:rPr lang="fr-CA" altLang="fr-FR" sz="2200" dirty="0"/>
              <a:t> Cours au choix – 3 crédits de plus </a:t>
            </a:r>
          </a:p>
          <a:p>
            <a:pPr marL="179388" lvl="1" eaLnBrk="1" hangingPunct="1">
              <a:spcBef>
                <a:spcPct val="0"/>
              </a:spcBef>
              <a:spcAft>
                <a:spcPts val="0"/>
              </a:spcAft>
              <a:buFont typeface="Times" pitchFamily="2" charset="0"/>
              <a:buNone/>
              <a:tabLst>
                <a:tab pos="395288" algn="l"/>
                <a:tab pos="623888" algn="l"/>
                <a:tab pos="803275" algn="l"/>
                <a:tab pos="3411538" algn="l"/>
              </a:tabLst>
            </a:pPr>
            <a:r>
              <a:rPr lang="fr-CA" altLang="fr-FR" sz="1200" dirty="0"/>
              <a:t>	 </a:t>
            </a:r>
          </a:p>
          <a:p>
            <a:pPr marL="179388" lvl="1" eaLnBrk="1" hangingPunct="1">
              <a:spcBef>
                <a:spcPct val="0"/>
              </a:spcBef>
              <a:spcAft>
                <a:spcPts val="0"/>
              </a:spcAft>
              <a:buFont typeface="Times" pitchFamily="2" charset="0"/>
              <a:buNone/>
              <a:tabLst>
                <a:tab pos="395288" algn="l"/>
                <a:tab pos="623888" algn="l"/>
                <a:tab pos="803275" algn="l"/>
                <a:tab pos="3411538" algn="l"/>
              </a:tabLst>
            </a:pPr>
            <a:r>
              <a:rPr lang="fr-CA" altLang="fr-FR" sz="1200" dirty="0"/>
              <a:t>	   </a:t>
            </a:r>
            <a:r>
              <a:rPr lang="fr-CA" altLang="fr-FR" sz="1400" dirty="0"/>
              <a:t>Pour les projets spéciaux (approbation exceptionnelle)</a:t>
            </a:r>
          </a:p>
          <a:p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7EF0CFB-2676-1C5D-82DC-CA4DE8352F90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914398" y="2406317"/>
            <a:ext cx="4880760" cy="4177363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tabLst>
                <a:tab pos="446088" algn="l"/>
                <a:tab pos="623888" algn="l"/>
                <a:tab pos="803275" algn="l"/>
                <a:tab pos="3411538" algn="l"/>
              </a:tabLst>
            </a:pPr>
            <a:r>
              <a:rPr lang="fr-CA" altLang="fr-FR" sz="1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fr-CA" alt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7988" lvl="1" indent="-228600" eaLnBrk="1" hangingPunct="1">
              <a:spcBef>
                <a:spcPct val="0"/>
              </a:spcBef>
              <a:spcAft>
                <a:spcPts val="0"/>
              </a:spcAft>
              <a:buFont typeface="Wingdings" pitchFamily="2" charset="2"/>
              <a:buChar char="Ø"/>
              <a:tabLst>
                <a:tab pos="395288" algn="l"/>
                <a:tab pos="623888" algn="l"/>
                <a:tab pos="803275" algn="l"/>
                <a:tab pos="3411538" algn="l"/>
              </a:tabLst>
            </a:pPr>
            <a:r>
              <a:rPr lang="fr-CA" altLang="fr-FR" sz="2200" dirty="0"/>
              <a:t> Bloc C – 11 crédits obligatoires</a:t>
            </a:r>
          </a:p>
          <a:p>
            <a:pPr marL="407988">
              <a:spcAft>
                <a:spcPts val="0"/>
              </a:spcAft>
            </a:pPr>
            <a:r>
              <a:rPr lang="fr-CA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DRT1911 – Recherche et analyse juridique en droit privé</a:t>
            </a:r>
          </a:p>
          <a:p>
            <a:pPr marL="407988">
              <a:spcAft>
                <a:spcPts val="0"/>
              </a:spcAft>
            </a:pPr>
            <a:r>
              <a:rPr lang="fr-CA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DRT1912 – Recherche et analyse juridique en droit public</a:t>
            </a:r>
          </a:p>
          <a:p>
            <a:pPr marL="407988">
              <a:spcAft>
                <a:spcPts val="0"/>
              </a:spcAft>
            </a:pPr>
            <a:r>
              <a:rPr lang="fr-CA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DRT2923 – Solutions juridiques, rédaction et éthique</a:t>
            </a:r>
          </a:p>
          <a:p>
            <a:pPr marL="407988">
              <a:spcAft>
                <a:spcPts val="0"/>
              </a:spcAft>
            </a:pPr>
            <a:r>
              <a:rPr lang="fr-CA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DRT2924 – Interdisciplinarité et interculturalité</a:t>
            </a:r>
          </a:p>
          <a:p>
            <a:pPr marL="407988">
              <a:spcAft>
                <a:spcPts val="0"/>
              </a:spcAft>
            </a:pPr>
            <a:r>
              <a:rPr lang="fr-CA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DRT3935 – Dissertation juridique</a:t>
            </a:r>
          </a:p>
          <a:p>
            <a:pPr marL="407988">
              <a:spcAft>
                <a:spcPts val="0"/>
              </a:spcAft>
            </a:pPr>
            <a:endParaRPr lang="fr-CA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9388" lvl="1" eaLnBrk="1" hangingPunct="1">
              <a:spcBef>
                <a:spcPct val="0"/>
              </a:spcBef>
              <a:spcAft>
                <a:spcPts val="0"/>
              </a:spcAft>
              <a:buFont typeface="Wingdings" pitchFamily="2" charset="2"/>
              <a:buChar char="Ø"/>
              <a:tabLst>
                <a:tab pos="395288" algn="l"/>
                <a:tab pos="623888" algn="l"/>
                <a:tab pos="803275" algn="l"/>
                <a:tab pos="3411538" algn="l"/>
              </a:tabLst>
            </a:pPr>
            <a:r>
              <a:rPr lang="fr-CA" altLang="fr-FR" sz="2200" dirty="0"/>
              <a:t> Bloc K – 3 crédits obligatoires</a:t>
            </a:r>
          </a:p>
          <a:p>
            <a:pPr marL="179388" lvl="1" indent="0" eaLnBrk="1" hangingPunct="1">
              <a:spcBef>
                <a:spcPct val="0"/>
              </a:spcBef>
              <a:spcAft>
                <a:spcPts val="0"/>
              </a:spcAft>
              <a:buFont typeface="Times" pitchFamily="2" charset="0"/>
              <a:buNone/>
              <a:tabLst>
                <a:tab pos="446088" algn="l"/>
                <a:tab pos="623888" algn="l"/>
                <a:tab pos="803275" algn="l"/>
                <a:tab pos="3411538" algn="l"/>
              </a:tabLst>
            </a:pPr>
            <a:r>
              <a:rPr lang="fr-CA" altLang="fr-FR" sz="1200" dirty="0"/>
              <a:t>       </a:t>
            </a:r>
            <a:r>
              <a:rPr lang="fr-CA" altLang="fr-FR" sz="1400" dirty="0"/>
              <a:t>(préalable : DRT1911 et DRT1912)</a:t>
            </a:r>
          </a:p>
          <a:p>
            <a:pPr marL="179388" lvl="1" indent="0" eaLnBrk="1" hangingPunct="1">
              <a:spcBef>
                <a:spcPct val="0"/>
              </a:spcBef>
              <a:spcAft>
                <a:spcPts val="0"/>
              </a:spcAft>
              <a:buFont typeface="Times" pitchFamily="2" charset="0"/>
              <a:buNone/>
              <a:tabLst>
                <a:tab pos="446088" algn="l"/>
                <a:tab pos="623888" algn="l"/>
                <a:tab pos="803275" algn="l"/>
                <a:tab pos="3411538" algn="l"/>
              </a:tabLst>
            </a:pPr>
            <a:endParaRPr lang="fr-CA" altLang="fr-FR" sz="1400" dirty="0"/>
          </a:p>
          <a:p>
            <a:pPr marL="403225" lvl="1" eaLnBrk="1" hangingPunct="1">
              <a:spcBef>
                <a:spcPct val="0"/>
              </a:spcBef>
              <a:spcAft>
                <a:spcPts val="0"/>
              </a:spcAft>
              <a:buFont typeface="Times" pitchFamily="2" charset="0"/>
              <a:buNone/>
              <a:tabLst>
                <a:tab pos="390525" algn="l"/>
              </a:tabLst>
            </a:pPr>
            <a:r>
              <a:rPr lang="fr-CA" altLang="fr-FR" sz="1400" dirty="0"/>
              <a:t>Liste des cours : DRT3910, DRT3911, DRT3912, DRT3913, DRT 3914, DRT 3915, DRT3916, DRT3918, DRT3940 et DRT3941</a:t>
            </a:r>
            <a:endParaRPr lang="fr-CA" altLang="fr-FR" sz="1400" dirty="0">
              <a:highlight>
                <a:srgbClr val="FFFF00"/>
              </a:highlight>
            </a:endParaRPr>
          </a:p>
          <a:p>
            <a:pPr marL="407988">
              <a:spcAft>
                <a:spcPts val="0"/>
              </a:spcAft>
            </a:pPr>
            <a:endParaRPr lang="fr-CA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BF68C56A-B603-30C0-DFBF-67A519B742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tabLst>
                <a:tab pos="446088" algn="l"/>
                <a:tab pos="623888" algn="l"/>
                <a:tab pos="803275" algn="l"/>
                <a:tab pos="3411538" algn="l"/>
              </a:tabLst>
            </a:pPr>
            <a:r>
              <a:rPr lang="fr-CA" altLang="fr-FR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Crédits obligatoires		</a:t>
            </a:r>
            <a:r>
              <a:rPr lang="fr-CA" altLang="fr-FR" dirty="0">
                <a:solidFill>
                  <a:schemeClr val="accent1"/>
                </a:solidFill>
              </a:rPr>
              <a:t>Crédits optionnels</a:t>
            </a:r>
            <a:r>
              <a:rPr lang="fr-CA" altLang="fr-FR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29B5E4FD-31A2-631C-6F69-89196340B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structure du programme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D412F1E6-AE71-E530-46E4-DCB30A260C8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orme libre : forme 13">
            <a:extLst>
              <a:ext uri="{FF2B5EF4-FFF2-40B4-BE49-F238E27FC236}">
                <a16:creationId xmlns:a16="http://schemas.microsoft.com/office/drawing/2014/main" id="{392C4EF7-BABD-8AD5-DFE5-31E9C7949659}"/>
              </a:ext>
            </a:extLst>
          </p:cNvPr>
          <p:cNvSpPr>
            <a:spLocks noChangeAspect="1"/>
          </p:cNvSpPr>
          <p:nvPr/>
        </p:nvSpPr>
        <p:spPr>
          <a:xfrm rot="16200000">
            <a:off x="10146535" y="0"/>
            <a:ext cx="2045465" cy="2045465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1463040 h 3429000"/>
              <a:gd name="connsiteX3" fmla="*/ 1463040 w 3429000"/>
              <a:gd name="connsiteY3" fmla="*/ 1463040 h 3429000"/>
              <a:gd name="connsiteX4" fmla="*/ 1463040 w 3429000"/>
              <a:gd name="connsiteY4" fmla="*/ 3429000 h 3429000"/>
              <a:gd name="connsiteX5" fmla="*/ 0 w 3429000"/>
              <a:gd name="connsiteY5" fmla="*/ 3429000 h 3429000"/>
              <a:gd name="connsiteX6" fmla="*/ 0 w 3429000"/>
              <a:gd name="connsiteY6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1463040"/>
                </a:lnTo>
                <a:lnTo>
                  <a:pt x="1463040" y="1463040"/>
                </a:lnTo>
                <a:lnTo>
                  <a:pt x="1463040" y="3429000"/>
                </a:lnTo>
                <a:lnTo>
                  <a:pt x="0" y="3429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672353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4A140EFF-CAC9-4486-52D4-3387EF9CB78D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fr-CA" dirty="0"/>
              <a:t>l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934A715-9315-D044-631A-878537CEEAD6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 marL="200025"/>
            <a:endParaRPr lang="fr-CA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7EF0CFB-2676-1C5D-82DC-CA4DE8352F90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914398" y="2560319"/>
            <a:ext cx="10058400" cy="3796029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ct val="5000"/>
              </a:spcBef>
            </a:pPr>
            <a:endParaRPr lang="fr-CA" altLang="fr-FR" sz="2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Symbol" pitchFamily="2" charset="2"/>
            </a:endParaRPr>
          </a:p>
          <a:p>
            <a:pPr marL="342900" lvl="1" indent="-342900">
              <a:spcBef>
                <a:spcPct val="5000"/>
              </a:spcBef>
              <a:buFont typeface="Wingdings" pitchFamily="2" charset="2"/>
              <a:buChar char="Ø"/>
            </a:pPr>
            <a:r>
              <a:rPr lang="fr-CA" altLang="fr-FR" sz="2100" dirty="0">
                <a:highlight>
                  <a:srgbClr val="FFFFFF"/>
                </a:highlight>
                <a:sym typeface="Symbol" pitchFamily="2" charset="2"/>
              </a:rPr>
              <a:t>Vous devrez vous inscrire au cours </a:t>
            </a:r>
            <a:r>
              <a:rPr lang="fr-CA" altLang="fr-FR" sz="2100" b="1" dirty="0">
                <a:highlight>
                  <a:srgbClr val="FFFFFF"/>
                </a:highlight>
                <a:sym typeface="Symbol" pitchFamily="2" charset="2"/>
              </a:rPr>
              <a:t>obligatoire</a:t>
            </a:r>
            <a:r>
              <a:rPr lang="fr-CA" altLang="fr-FR" sz="2100" dirty="0">
                <a:highlight>
                  <a:srgbClr val="FFFFFF"/>
                </a:highlight>
                <a:sym typeface="Symbol" pitchFamily="2" charset="2"/>
              </a:rPr>
              <a:t> DRT2923 à l’automne 2025 ou à l’hiver 2026 </a:t>
            </a:r>
            <a:endParaRPr lang="fr-CA" altLang="fr-FR" sz="2100" dirty="0"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  <a:sym typeface="Symbol" pitchFamily="2" charset="2"/>
            </a:endParaRPr>
          </a:p>
          <a:p>
            <a:pPr marL="704850" lvl="2" indent="-342900">
              <a:spcBef>
                <a:spcPct val="5000"/>
              </a:spcBef>
              <a:buFont typeface="Wingdings" pitchFamily="2" charset="2"/>
              <a:buChar char="§"/>
            </a:pPr>
            <a:r>
              <a:rPr lang="fr-CA" altLang="fr-FR" sz="21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  <a:sym typeface="Symbol" pitchFamily="2" charset="2"/>
              </a:rPr>
              <a:t> </a:t>
            </a:r>
            <a:r>
              <a:rPr lang="fr-CA" altLang="fr-FR" sz="2100" dirty="0">
                <a:latin typeface="Arial" panose="020B0604020202020204" pitchFamily="34" charset="0"/>
                <a:cs typeface="Arial" panose="020B0604020202020204" pitchFamily="34" charset="0"/>
                <a:sym typeface="Symbol" pitchFamily="2" charset="2"/>
              </a:rPr>
              <a:t>Droit civil</a:t>
            </a:r>
          </a:p>
          <a:p>
            <a:pPr marL="704850" lvl="2" indent="-342900">
              <a:spcBef>
                <a:spcPct val="5000"/>
              </a:spcBef>
              <a:buFont typeface="Wingdings" pitchFamily="2" charset="2"/>
              <a:buChar char="§"/>
            </a:pPr>
            <a:r>
              <a:rPr lang="fr-CA" altLang="fr-FR" sz="2100" dirty="0">
                <a:latin typeface="Arial" panose="020B0604020202020204" pitchFamily="34" charset="0"/>
                <a:cs typeface="Arial" panose="020B0604020202020204" pitchFamily="34" charset="0"/>
                <a:sym typeface="Symbol" pitchFamily="2" charset="2"/>
              </a:rPr>
              <a:t> Droit de la famille</a:t>
            </a:r>
          </a:p>
          <a:p>
            <a:pPr marL="704850" lvl="2" indent="-342900">
              <a:spcBef>
                <a:spcPct val="5000"/>
              </a:spcBef>
              <a:buFont typeface="Wingdings" pitchFamily="2" charset="2"/>
              <a:buChar char="§"/>
            </a:pPr>
            <a:r>
              <a:rPr lang="fr-CA" altLang="fr-FR" sz="2100" dirty="0">
                <a:latin typeface="Arial" panose="020B0604020202020204" pitchFamily="34" charset="0"/>
                <a:cs typeface="Arial" panose="020B0604020202020204" pitchFamily="34" charset="0"/>
                <a:sym typeface="Symbol" pitchFamily="2" charset="2"/>
              </a:rPr>
              <a:t> Droit international</a:t>
            </a:r>
          </a:p>
          <a:p>
            <a:pPr lvl="1">
              <a:spcBef>
                <a:spcPct val="5000"/>
              </a:spcBef>
            </a:pPr>
            <a:endParaRPr lang="fr-CA" altLang="fr-FR" sz="2100" dirty="0">
              <a:sym typeface="Symbol" pitchFamily="2" charset="2"/>
            </a:endParaRPr>
          </a:p>
          <a:p>
            <a:pPr marL="342900" lvl="1" indent="-342900" algn="just">
              <a:spcBef>
                <a:spcPct val="5000"/>
              </a:spcBef>
              <a:buFont typeface="Wingdings" pitchFamily="2" charset="2"/>
              <a:buChar char="Ø"/>
            </a:pPr>
            <a:r>
              <a:rPr lang="fr-CA" altLang="fr-FR" sz="2100" dirty="0">
                <a:sym typeface="Symbol" pitchFamily="2" charset="2"/>
              </a:rPr>
              <a:t>Vous devez réfléchir à la pertinence de compléter votre cours obligatoire du bloc K dès l’hiver 2026, notamment si vous songez faire votre </a:t>
            </a:r>
            <a:r>
              <a:rPr lang="fr-CA" altLang="fr-FR" sz="2100" dirty="0" err="1">
                <a:sym typeface="Symbol" pitchFamily="2" charset="2"/>
              </a:rPr>
              <a:t>common</a:t>
            </a:r>
            <a:r>
              <a:rPr lang="fr-CA" altLang="fr-FR" sz="2100" dirty="0">
                <a:sym typeface="Symbol" pitchFamily="2" charset="2"/>
              </a:rPr>
              <a:t> </a:t>
            </a:r>
            <a:r>
              <a:rPr lang="fr-CA" altLang="fr-FR" sz="2100" dirty="0" err="1">
                <a:sym typeface="Symbol" pitchFamily="2" charset="2"/>
              </a:rPr>
              <a:t>law</a:t>
            </a:r>
            <a:r>
              <a:rPr lang="fr-CA" altLang="fr-FR" sz="2100" dirty="0">
                <a:sym typeface="Symbol" pitchFamily="2" charset="2"/>
              </a:rPr>
              <a:t> ou partir en échange </a:t>
            </a:r>
            <a:r>
              <a:rPr lang="fr-CA" altLang="fr-FR" sz="2100" dirty="0">
                <a:highlight>
                  <a:srgbClr val="FFFFFF"/>
                </a:highlight>
                <a:sym typeface="Symbol" pitchFamily="2" charset="2"/>
              </a:rPr>
              <a:t>en troisième année.</a:t>
            </a:r>
          </a:p>
          <a:p>
            <a:pPr lvl="1" algn="just">
              <a:spcBef>
                <a:spcPct val="5000"/>
              </a:spcBef>
            </a:pPr>
            <a:endParaRPr lang="fr-CA" altLang="fr-FR" sz="2100" dirty="0">
              <a:highlight>
                <a:srgbClr val="FFFFFF"/>
              </a:highlight>
              <a:sym typeface="Symbol" pitchFamily="2" charset="2"/>
            </a:endParaRPr>
          </a:p>
          <a:p>
            <a:pPr marL="342900" lvl="1" indent="-342900">
              <a:spcBef>
                <a:spcPct val="5000"/>
              </a:spcBef>
              <a:buFont typeface="Wingdings" pitchFamily="2" charset="2"/>
              <a:buChar char="Ø"/>
            </a:pPr>
            <a:r>
              <a:rPr lang="fr-CA" altLang="fr-FR" sz="2100" dirty="0">
                <a:sym typeface="Symbol" pitchFamily="2" charset="2"/>
              </a:rPr>
              <a:t>Envisagez la possibilité de faire un stage en milieu communautaire.</a:t>
            </a:r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0953B6A-FE84-5CD7-2D4B-2E398D67A52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4397" y="1813255"/>
            <a:ext cx="10046368" cy="666549"/>
          </a:xfrm>
        </p:spPr>
        <p:txBody>
          <a:bodyPr>
            <a:normAutofit/>
          </a:bodyPr>
          <a:lstStyle/>
          <a:p>
            <a:r>
              <a:rPr lang="fr-CA" altLang="fr-FR" sz="32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2" charset="2"/>
              </a:rPr>
              <a:t>Pour les étudiants actuellement en </a:t>
            </a:r>
            <a:r>
              <a:rPr lang="fr-CA" altLang="fr-FR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2" charset="2"/>
              </a:rPr>
              <a:t>première</a:t>
            </a:r>
            <a:r>
              <a:rPr lang="fr-CA" altLang="fr-FR" sz="32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2" charset="2"/>
              </a:rPr>
              <a:t> année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29B5E4FD-31A2-631C-6F69-89196340B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choix pour 2025-2026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51B631C7-F8B2-2F9B-CCE8-651330B3A67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Forme libre : forme 13">
            <a:extLst>
              <a:ext uri="{FF2B5EF4-FFF2-40B4-BE49-F238E27FC236}">
                <a16:creationId xmlns:a16="http://schemas.microsoft.com/office/drawing/2014/main" id="{CC6C3F29-E10D-E12D-BAF5-F91001D26883}"/>
              </a:ext>
            </a:extLst>
          </p:cNvPr>
          <p:cNvSpPr>
            <a:spLocks noChangeAspect="1"/>
          </p:cNvSpPr>
          <p:nvPr/>
        </p:nvSpPr>
        <p:spPr>
          <a:xfrm rot="16200000">
            <a:off x="10146535" y="0"/>
            <a:ext cx="2045465" cy="2045465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1463040 h 3429000"/>
              <a:gd name="connsiteX3" fmla="*/ 1463040 w 3429000"/>
              <a:gd name="connsiteY3" fmla="*/ 1463040 h 3429000"/>
              <a:gd name="connsiteX4" fmla="*/ 1463040 w 3429000"/>
              <a:gd name="connsiteY4" fmla="*/ 3429000 h 3429000"/>
              <a:gd name="connsiteX5" fmla="*/ 0 w 3429000"/>
              <a:gd name="connsiteY5" fmla="*/ 3429000 h 3429000"/>
              <a:gd name="connsiteX6" fmla="*/ 0 w 3429000"/>
              <a:gd name="connsiteY6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1463040"/>
                </a:lnTo>
                <a:lnTo>
                  <a:pt x="1463040" y="1463040"/>
                </a:lnTo>
                <a:lnTo>
                  <a:pt x="1463040" y="3429000"/>
                </a:lnTo>
                <a:lnTo>
                  <a:pt x="0" y="3429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13681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4A140EFF-CAC9-4486-52D4-3387EF9CB78D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fr-CA" dirty="0"/>
              <a:t>l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934A715-9315-D044-631A-878537CEEAD6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 marL="200025"/>
            <a:endParaRPr lang="fr-CA" dirty="0"/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D7CB49DA-4F9B-3B57-63AF-AA01EE21D799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6172200" y="2350103"/>
            <a:ext cx="5673459" cy="2674620"/>
          </a:xfrm>
        </p:spPr>
        <p:txBody>
          <a:bodyPr/>
          <a:lstStyle/>
          <a:p>
            <a:r>
              <a:rPr lang="fr-FR" dirty="0"/>
              <a:t> </a:t>
            </a:r>
            <a:r>
              <a:rPr lang="fr-FR" sz="2100" b="1" dirty="0">
                <a:latin typeface="Arial" panose="020B0604020202020204" pitchFamily="34" charset="0"/>
                <a:cs typeface="Arial" panose="020B0604020202020204" pitchFamily="34" charset="0"/>
              </a:rPr>
              <a:t>Crédits optionnels – H. 2026</a:t>
            </a:r>
          </a:p>
          <a:p>
            <a:pPr marL="342900" lvl="1" indent="-342900">
              <a:spcBef>
                <a:spcPct val="5000"/>
              </a:spcBef>
              <a:buFont typeface="Wingdings" pitchFamily="2" charset="2"/>
              <a:buChar char="Ø"/>
            </a:pPr>
            <a:r>
              <a:rPr lang="fr-CA" altLang="fr-FR" sz="2100" dirty="0">
                <a:sym typeface="Symbol" panose="05050102010706020507" pitchFamily="18" charset="2"/>
              </a:rPr>
              <a:t>L’un des cours suivants:</a:t>
            </a:r>
          </a:p>
          <a:p>
            <a:pPr marL="712788" lvl="1" indent="-350838">
              <a:spcAft>
                <a:spcPts val="0"/>
              </a:spcAft>
              <a:buFont typeface="Wingdings" pitchFamily="2" charset="2"/>
              <a:buChar char="§"/>
            </a:pPr>
            <a:r>
              <a:rPr lang="fr-CA" altLang="fr-FR" sz="1800" dirty="0">
                <a:sym typeface="Symbol" panose="05050102010706020507" pitchFamily="18" charset="2"/>
              </a:rPr>
              <a:t>DRT3910 – Séminaire de rédaction</a:t>
            </a:r>
          </a:p>
          <a:p>
            <a:pPr marL="712788" lvl="1" indent="-350838">
              <a:spcAft>
                <a:spcPts val="0"/>
              </a:spcAft>
              <a:buFont typeface="Wingdings" pitchFamily="2" charset="2"/>
              <a:buChar char="§"/>
            </a:pPr>
            <a:r>
              <a:rPr lang="fr-CA" altLang="fr-FR" sz="1800" dirty="0">
                <a:sym typeface="Symbol" panose="05050102010706020507" pitchFamily="18" charset="2"/>
              </a:rPr>
              <a:t>DRT3911 – Séminaire de cas pratiques</a:t>
            </a:r>
          </a:p>
          <a:p>
            <a:pPr marL="712788" lvl="1" indent="-350838">
              <a:spcAft>
                <a:spcPts val="0"/>
              </a:spcAft>
              <a:buFont typeface="Wingdings" pitchFamily="2" charset="2"/>
              <a:buChar char="§"/>
            </a:pPr>
            <a:r>
              <a:rPr lang="fr-CA" altLang="fr-FR" sz="1800" dirty="0">
                <a:sym typeface="Symbol" panose="05050102010706020507" pitchFamily="18" charset="2"/>
              </a:rPr>
              <a:t>DRT3912 – Séminaire MARC</a:t>
            </a:r>
          </a:p>
          <a:p>
            <a:pPr marL="712788" lvl="1" indent="-350838">
              <a:spcAft>
                <a:spcPts val="0"/>
              </a:spcAft>
              <a:buFont typeface="Wingdings" pitchFamily="2" charset="2"/>
              <a:buChar char="§"/>
            </a:pPr>
            <a:r>
              <a:rPr lang="fr-CA" altLang="fr-FR" sz="1800" dirty="0">
                <a:sym typeface="Symbol" panose="05050102010706020507" pitchFamily="18" charset="2"/>
              </a:rPr>
              <a:t>DRT3913 – Tribunal-école</a:t>
            </a:r>
          </a:p>
          <a:p>
            <a:pPr marL="712788" lvl="1" indent="-350838">
              <a:spcAft>
                <a:spcPts val="0"/>
              </a:spcAft>
              <a:buFont typeface="Wingdings" pitchFamily="2" charset="2"/>
              <a:buChar char="§"/>
            </a:pPr>
            <a:r>
              <a:rPr lang="fr-CA" altLang="fr-FR" sz="1800" dirty="0">
                <a:sym typeface="Symbol" panose="05050102010706020507" pitchFamily="18" charset="2"/>
              </a:rPr>
              <a:t>DRT3914 – Clinique juridique (service d’info)</a:t>
            </a:r>
          </a:p>
          <a:p>
            <a:pPr marL="712788" lvl="1" indent="-350838">
              <a:spcAft>
                <a:spcPts val="0"/>
              </a:spcAft>
              <a:buFont typeface="Wingdings" pitchFamily="2" charset="2"/>
              <a:buChar char="§"/>
            </a:pPr>
            <a:r>
              <a:rPr lang="fr-CA" altLang="fr-FR" sz="1800" dirty="0">
                <a:sym typeface="Symbol" panose="05050102010706020507" pitchFamily="18" charset="2"/>
              </a:rPr>
              <a:t>DRT3918 – Techniques de procès en droit civil</a:t>
            </a:r>
          </a:p>
          <a:p>
            <a:endParaRPr lang="fr-FR" sz="2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7EF0CFB-2676-1C5D-82DC-CA4DE8352F90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868680" y="2391271"/>
            <a:ext cx="5055710" cy="2541879"/>
          </a:xfrm>
        </p:spPr>
        <p:txBody>
          <a:bodyPr>
            <a:normAutofit/>
          </a:bodyPr>
          <a:lstStyle/>
          <a:p>
            <a:pPr marL="93663" indent="-82550">
              <a:spcBef>
                <a:spcPct val="5000"/>
              </a:spcBef>
            </a:pPr>
            <a:r>
              <a:rPr lang="fr-CA" altLang="fr-FR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2" charset="2"/>
              </a:rPr>
              <a:t> </a:t>
            </a:r>
            <a:r>
              <a:rPr lang="fr-CA" altLang="fr-FR" sz="2000" b="1" dirty="0">
                <a:latin typeface="Arial" panose="020B0604020202020204" pitchFamily="34" charset="0"/>
                <a:cs typeface="Arial" panose="020B0604020202020204" pitchFamily="34" charset="0"/>
                <a:sym typeface="Symbol" pitchFamily="2" charset="2"/>
              </a:rPr>
              <a:t>Crédits </a:t>
            </a:r>
            <a:r>
              <a:rPr lang="fr-CA" altLang="fr-F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2" charset="2"/>
              </a:rPr>
              <a:t>obligatoires</a:t>
            </a:r>
            <a:r>
              <a:rPr lang="fr-CA" alt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2" charset="2"/>
              </a:rPr>
              <a:t> </a:t>
            </a:r>
            <a:r>
              <a:rPr lang="fr-CA" altLang="fr-F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2" charset="2"/>
              </a:rPr>
              <a:t>– A. 2025 ou H.2026</a:t>
            </a:r>
          </a:p>
          <a:p>
            <a:pPr marL="342900" lvl="1" indent="-342900">
              <a:spcBef>
                <a:spcPct val="5000"/>
              </a:spcBef>
              <a:buFont typeface="Wingdings" pitchFamily="2" charset="2"/>
              <a:buChar char="Ø"/>
            </a:pPr>
            <a:r>
              <a:rPr lang="fr-CA" altLang="fr-FR" sz="2100" dirty="0">
                <a:highlight>
                  <a:srgbClr val="FFFFFF"/>
                </a:highlight>
                <a:sym typeface="Symbol" pitchFamily="2" charset="2"/>
              </a:rPr>
              <a:t>DRT2923 dans l’une des trois options suivantes :</a:t>
            </a:r>
          </a:p>
          <a:p>
            <a:pPr marL="704850" lvl="2" indent="-342900">
              <a:spcAft>
                <a:spcPts val="0"/>
              </a:spcAft>
              <a:buFont typeface="Wingdings" pitchFamily="2" charset="2"/>
              <a:buChar char="§"/>
            </a:pPr>
            <a:r>
              <a:rPr lang="fr-CA" altLang="fr-FR" sz="1800" dirty="0">
                <a:latin typeface="Arial" panose="020B0604020202020204" pitchFamily="34" charset="0"/>
                <a:cs typeface="Arial" panose="020B0604020202020204" pitchFamily="34" charset="0"/>
                <a:sym typeface="Symbol" pitchFamily="2" charset="2"/>
              </a:rPr>
              <a:t>Droit civil </a:t>
            </a:r>
          </a:p>
          <a:p>
            <a:pPr marL="704850" lvl="2" indent="-342900">
              <a:spcAft>
                <a:spcPts val="0"/>
              </a:spcAft>
              <a:buFont typeface="Wingdings" pitchFamily="2" charset="2"/>
              <a:buChar char="§"/>
            </a:pPr>
            <a:r>
              <a:rPr lang="fr-CA" altLang="fr-FR" sz="1800" dirty="0">
                <a:latin typeface="Arial" panose="020B0604020202020204" pitchFamily="34" charset="0"/>
                <a:cs typeface="Arial" panose="020B0604020202020204" pitchFamily="34" charset="0"/>
                <a:sym typeface="Symbol" pitchFamily="2" charset="2"/>
              </a:rPr>
              <a:t>Droit de la famille</a:t>
            </a:r>
          </a:p>
          <a:p>
            <a:pPr marL="647700" lvl="2" indent="-285750">
              <a:spcAft>
                <a:spcPts val="0"/>
              </a:spcAft>
              <a:buFont typeface="Wingdings" pitchFamily="2" charset="2"/>
              <a:buChar char="§"/>
            </a:pPr>
            <a:r>
              <a:rPr lang="fr-CA" altLang="fr-FR" sz="1800" dirty="0">
                <a:latin typeface="Arial" panose="020B0604020202020204" pitchFamily="34" charset="0"/>
                <a:cs typeface="Arial" panose="020B0604020202020204" pitchFamily="34" charset="0"/>
                <a:sym typeface="Symbol" pitchFamily="2" charset="2"/>
              </a:rPr>
              <a:t> Droit international</a:t>
            </a:r>
            <a:r>
              <a:rPr lang="fr-CA" altLang="fr-FR" sz="18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  <a:sym typeface="Symbol" pitchFamily="2" charset="2"/>
              </a:rPr>
              <a:t> </a:t>
            </a:r>
          </a:p>
          <a:p>
            <a:pPr marL="342900" lvl="1" indent="-342900">
              <a:spcBef>
                <a:spcPct val="5000"/>
              </a:spcBef>
              <a:buFont typeface="Wingdings" pitchFamily="2" charset="2"/>
              <a:buChar char="Ø"/>
            </a:pPr>
            <a:r>
              <a:rPr lang="fr-CA" altLang="fr-FR" sz="2100" dirty="0">
                <a:highlight>
                  <a:srgbClr val="FFFFFF"/>
                </a:highlight>
                <a:sym typeface="Symbol" pitchFamily="2" charset="2"/>
              </a:rPr>
              <a:t>DRT2924 </a:t>
            </a:r>
          </a:p>
          <a:p>
            <a:pPr marL="133350" lvl="1">
              <a:spcAft>
                <a:spcPts val="0"/>
              </a:spcAft>
            </a:pPr>
            <a:endParaRPr lang="fr-CA" altLang="fr-FR" sz="1800" dirty="0">
              <a:highlight>
                <a:srgbClr val="FFFFFF"/>
              </a:highlight>
              <a:sym typeface="Symbol" pitchFamily="2" charset="2"/>
            </a:endParaRPr>
          </a:p>
          <a:p>
            <a:pPr marL="133350" lvl="1">
              <a:spcAft>
                <a:spcPts val="0"/>
              </a:spcAft>
            </a:pPr>
            <a:endParaRPr lang="fr-CA" altLang="fr-FR" sz="1800" dirty="0"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  <a:sym typeface="Symbol" pitchFamily="2" charset="2"/>
            </a:endParaRPr>
          </a:p>
          <a:p>
            <a:pPr marL="342900" lvl="1" indent="-342900">
              <a:spcBef>
                <a:spcPct val="5000"/>
              </a:spcBef>
              <a:buFont typeface="Wingdings" pitchFamily="2" charset="2"/>
              <a:buChar char="Ø"/>
            </a:pPr>
            <a:endParaRPr lang="fr-CA" altLang="fr-FR" sz="2100" dirty="0">
              <a:sym typeface="Symbol" pitchFamily="2" charset="2"/>
            </a:endParaRP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0953B6A-FE84-5CD7-2D4B-2E398D67A52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53309" y="1555828"/>
            <a:ext cx="10046368" cy="666549"/>
          </a:xfrm>
        </p:spPr>
        <p:txBody>
          <a:bodyPr>
            <a:normAutofit/>
          </a:bodyPr>
          <a:lstStyle/>
          <a:p>
            <a:r>
              <a:rPr lang="fr-CA" altLang="fr-FR" sz="32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2" charset="2"/>
              </a:rPr>
              <a:t>Pour les étudiants actuellement en </a:t>
            </a:r>
            <a:r>
              <a:rPr lang="fr-CA" altLang="fr-FR" dirty="0">
                <a:solidFill>
                  <a:schemeClr val="accent1"/>
                </a:solidFill>
                <a:sym typeface="Symbol" pitchFamily="2" charset="2"/>
              </a:rPr>
              <a:t>première</a:t>
            </a:r>
            <a:r>
              <a:rPr lang="fr-CA" altLang="fr-FR" b="0" dirty="0">
                <a:solidFill>
                  <a:schemeClr val="accent1"/>
                </a:solidFill>
                <a:sym typeface="Symbol" pitchFamily="2" charset="2"/>
              </a:rPr>
              <a:t> </a:t>
            </a:r>
            <a:r>
              <a:rPr lang="fr-CA" altLang="fr-FR" sz="32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2" charset="2"/>
              </a:rPr>
              <a:t>année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29B5E4FD-31A2-631C-6F69-89196340B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choix pour 2025-2026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1F0731C-9305-F88C-BB62-B6FA3A9BB2E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Forme libre : forme 13">
            <a:extLst>
              <a:ext uri="{FF2B5EF4-FFF2-40B4-BE49-F238E27FC236}">
                <a16:creationId xmlns:a16="http://schemas.microsoft.com/office/drawing/2014/main" id="{CC6C3F29-E10D-E12D-BAF5-F91001D26883}"/>
              </a:ext>
            </a:extLst>
          </p:cNvPr>
          <p:cNvSpPr>
            <a:spLocks noChangeAspect="1"/>
          </p:cNvSpPr>
          <p:nvPr/>
        </p:nvSpPr>
        <p:spPr>
          <a:xfrm rot="16200000">
            <a:off x="10146535" y="0"/>
            <a:ext cx="2045465" cy="2045465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1463040 h 3429000"/>
              <a:gd name="connsiteX3" fmla="*/ 1463040 w 3429000"/>
              <a:gd name="connsiteY3" fmla="*/ 1463040 h 3429000"/>
              <a:gd name="connsiteX4" fmla="*/ 1463040 w 3429000"/>
              <a:gd name="connsiteY4" fmla="*/ 3429000 h 3429000"/>
              <a:gd name="connsiteX5" fmla="*/ 0 w 3429000"/>
              <a:gd name="connsiteY5" fmla="*/ 3429000 h 3429000"/>
              <a:gd name="connsiteX6" fmla="*/ 0 w 3429000"/>
              <a:gd name="connsiteY6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1463040"/>
                </a:lnTo>
                <a:lnTo>
                  <a:pt x="1463040" y="1463040"/>
                </a:lnTo>
                <a:lnTo>
                  <a:pt x="1463040" y="3429000"/>
                </a:lnTo>
                <a:lnTo>
                  <a:pt x="0" y="3429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A21981C-3977-AF5D-2B10-409A5F843F6B}"/>
              </a:ext>
            </a:extLst>
          </p:cNvPr>
          <p:cNvSpPr txBox="1"/>
          <p:nvPr/>
        </p:nvSpPr>
        <p:spPr>
          <a:xfrm>
            <a:off x="2743776" y="5152449"/>
            <a:ext cx="6995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00" b="1" dirty="0">
                <a:latin typeface="+mj-lt"/>
              </a:rPr>
              <a:t>Crédits optionnels – A. 2025 et H. 2026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fr-FR" sz="2100" dirty="0"/>
              <a:t>DRT 3941/3991 </a:t>
            </a:r>
            <a:r>
              <a:rPr lang="fr-CA" altLang="fr-FR" sz="2100" dirty="0">
                <a:sym typeface="Symbol" panose="05050102010706020507" pitchFamily="18" charset="2"/>
              </a:rPr>
              <a:t>–</a:t>
            </a:r>
            <a:r>
              <a:rPr lang="fr-FR" sz="2100" dirty="0"/>
              <a:t> Stage en milieu communautaire</a:t>
            </a:r>
          </a:p>
          <a:p>
            <a:pPr marL="622300" indent="-306388">
              <a:buFont typeface="Wingdings" pitchFamily="2" charset="2"/>
              <a:buChar char="§"/>
            </a:pPr>
            <a:r>
              <a:rPr lang="fr-FR" dirty="0"/>
              <a:t>Seul stage accessible en deuxième année (sauf le service-conseil de la Clinique juridique)</a:t>
            </a:r>
          </a:p>
          <a:p>
            <a:pPr marL="622300" indent="-306388">
              <a:buFont typeface="Wingdings" pitchFamily="2" charset="2"/>
              <a:buChar char="§"/>
            </a:pPr>
            <a:r>
              <a:rPr lang="fr-FR" dirty="0"/>
              <a:t>Séance d’information: 12 fév., 11h30 à 12h30, B-3205</a:t>
            </a:r>
          </a:p>
        </p:txBody>
      </p:sp>
    </p:spTree>
    <p:extLst>
      <p:ext uri="{BB962C8B-B14F-4D97-AF65-F5344CB8AC3E}">
        <p14:creationId xmlns:p14="http://schemas.microsoft.com/office/powerpoint/2010/main" val="184980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4A140EFF-CAC9-4486-52D4-3387EF9CB78D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fr-CA" dirty="0"/>
              <a:t>l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934A715-9315-D044-631A-878537CEEAD6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 marL="200025"/>
            <a:endParaRPr lang="fr-CA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7EF0CFB-2676-1C5D-82DC-CA4DE8352F90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914398" y="2479804"/>
            <a:ext cx="9932672" cy="3540392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ct val="5000"/>
              </a:spcBef>
            </a:pPr>
            <a:endParaRPr lang="fr-CA" altLang="fr-FR" sz="2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Symbol" pitchFamily="2" charset="2"/>
            </a:endParaRPr>
          </a:p>
          <a:p>
            <a:pPr marL="342900" lvl="1" indent="-342900">
              <a:spcBef>
                <a:spcPct val="5000"/>
              </a:spcBef>
              <a:buFont typeface="Wingdings" pitchFamily="2" charset="2"/>
              <a:buChar char="Ø"/>
            </a:pPr>
            <a:r>
              <a:rPr lang="fr-CA" altLang="fr-FR" sz="2000" dirty="0">
                <a:sym typeface="Symbol" pitchFamily="2" charset="2"/>
              </a:rPr>
              <a:t>Vous devez vous assurer d’avoir complété les cours pratiques obligatoires du bloc C:</a:t>
            </a:r>
          </a:p>
          <a:p>
            <a:pPr marL="711200" lvl="2" indent="-307975">
              <a:spcBef>
                <a:spcPct val="5000"/>
              </a:spcBef>
              <a:buFont typeface="Wingdings" pitchFamily="2" charset="2"/>
              <a:buChar char="Ø"/>
            </a:pPr>
            <a:r>
              <a:rPr lang="fr-CA" altLang="fr-FR" sz="2000" dirty="0">
                <a:sym typeface="Symbol" pitchFamily="2" charset="2"/>
              </a:rPr>
              <a:t>Normalement, vous auriez déjà suivi les cours DRT 1911, DRT 1912, DRT 2923 et DRT 2924.</a:t>
            </a:r>
          </a:p>
          <a:p>
            <a:pPr marL="711200" lvl="2" indent="-307975">
              <a:spcBef>
                <a:spcPct val="5000"/>
              </a:spcBef>
              <a:buFont typeface="Wingdings" pitchFamily="2" charset="2"/>
              <a:buChar char="Ø"/>
            </a:pPr>
            <a:r>
              <a:rPr lang="fr-CA" altLang="fr-FR" sz="2000" dirty="0">
                <a:sym typeface="Symbol" pitchFamily="2" charset="2"/>
              </a:rPr>
              <a:t>Il ne resterait que le dernier cours obligatoire du bloc C, soit DRT 3935 – Dissertation juridique</a:t>
            </a:r>
          </a:p>
          <a:p>
            <a:pPr marL="403225" lvl="2" indent="0">
              <a:spcBef>
                <a:spcPct val="5000"/>
              </a:spcBef>
              <a:buNone/>
            </a:pPr>
            <a:endParaRPr lang="fr-CA" altLang="fr-FR" sz="1300" dirty="0">
              <a:sym typeface="Symbol" pitchFamily="2" charset="2"/>
            </a:endParaRPr>
          </a:p>
          <a:p>
            <a:pPr marL="342900" lvl="1" indent="-342900">
              <a:spcBef>
                <a:spcPct val="5000"/>
              </a:spcBef>
              <a:buFont typeface="Wingdings" pitchFamily="2" charset="2"/>
              <a:buChar char="Ø"/>
            </a:pPr>
            <a:r>
              <a:rPr lang="fr-CA" altLang="fr-FR" sz="2100" dirty="0">
                <a:sym typeface="Symbol" pitchFamily="2" charset="2"/>
              </a:rPr>
              <a:t>Vous devez vous inscrire à une activité de formation pratique obligatoire du bloc K (3 crédits)</a:t>
            </a:r>
          </a:p>
          <a:p>
            <a:pPr lvl="1">
              <a:spcBef>
                <a:spcPct val="5000"/>
              </a:spcBef>
            </a:pPr>
            <a:endParaRPr lang="fr-CA" altLang="fr-FR" sz="1300" dirty="0">
              <a:sym typeface="Symbol" pitchFamily="2" charset="2"/>
            </a:endParaRPr>
          </a:p>
          <a:p>
            <a:pPr marL="342900" lvl="1" indent="-342900">
              <a:spcBef>
                <a:spcPct val="5000"/>
              </a:spcBef>
              <a:buFont typeface="Wingdings" pitchFamily="2" charset="2"/>
              <a:buChar char="Ø"/>
            </a:pPr>
            <a:r>
              <a:rPr lang="fr-CA" altLang="fr-FR" sz="2100" dirty="0">
                <a:sym typeface="Symbol" pitchFamily="2" charset="2"/>
              </a:rPr>
              <a:t>Réfléchissez à la possibilité de faire des crédits optionnels en formation pratique (bloc L)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0953B6A-FE84-5CD7-2D4B-2E398D67A52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4397" y="1813255"/>
            <a:ext cx="10046368" cy="666549"/>
          </a:xfrm>
        </p:spPr>
        <p:txBody>
          <a:bodyPr>
            <a:normAutofit/>
          </a:bodyPr>
          <a:lstStyle/>
          <a:p>
            <a:r>
              <a:rPr lang="fr-CA" altLang="fr-FR" sz="32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2" charset="2"/>
              </a:rPr>
              <a:t>Pour les étudiants actuellement en </a:t>
            </a:r>
            <a:r>
              <a:rPr lang="fr-CA" altLang="fr-FR" dirty="0">
                <a:solidFill>
                  <a:schemeClr val="accent1"/>
                </a:solidFill>
                <a:sym typeface="Symbol" pitchFamily="2" charset="2"/>
              </a:rPr>
              <a:t>deuxième</a:t>
            </a:r>
            <a:r>
              <a:rPr lang="fr-CA" altLang="fr-FR" sz="32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2" charset="2"/>
              </a:rPr>
              <a:t> année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29B5E4FD-31A2-631C-6F69-89196340B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choix pour 2025-2026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51B631C7-F8B2-2F9B-CCE8-651330B3A67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Forme libre : forme 13">
            <a:extLst>
              <a:ext uri="{FF2B5EF4-FFF2-40B4-BE49-F238E27FC236}">
                <a16:creationId xmlns:a16="http://schemas.microsoft.com/office/drawing/2014/main" id="{CC6C3F29-E10D-E12D-BAF5-F91001D26883}"/>
              </a:ext>
            </a:extLst>
          </p:cNvPr>
          <p:cNvSpPr>
            <a:spLocks noChangeAspect="1"/>
          </p:cNvSpPr>
          <p:nvPr/>
        </p:nvSpPr>
        <p:spPr>
          <a:xfrm rot="16200000">
            <a:off x="10146535" y="0"/>
            <a:ext cx="2045465" cy="2045465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1463040 h 3429000"/>
              <a:gd name="connsiteX3" fmla="*/ 1463040 w 3429000"/>
              <a:gd name="connsiteY3" fmla="*/ 1463040 h 3429000"/>
              <a:gd name="connsiteX4" fmla="*/ 1463040 w 3429000"/>
              <a:gd name="connsiteY4" fmla="*/ 3429000 h 3429000"/>
              <a:gd name="connsiteX5" fmla="*/ 0 w 3429000"/>
              <a:gd name="connsiteY5" fmla="*/ 3429000 h 3429000"/>
              <a:gd name="connsiteX6" fmla="*/ 0 w 3429000"/>
              <a:gd name="connsiteY6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1463040"/>
                </a:lnTo>
                <a:lnTo>
                  <a:pt x="1463040" y="1463040"/>
                </a:lnTo>
                <a:lnTo>
                  <a:pt x="1463040" y="3429000"/>
                </a:lnTo>
                <a:lnTo>
                  <a:pt x="0" y="3429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013738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4A140EFF-CAC9-4486-52D4-3387EF9CB78D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fr-CA" dirty="0"/>
              <a:t>l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934A715-9315-D044-631A-878537CEEAD6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 marL="200025"/>
            <a:endParaRPr lang="fr-CA" dirty="0"/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D7CB49DA-4F9B-3B57-63AF-AA01EE21D799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6221637" y="2957610"/>
            <a:ext cx="5198605" cy="3709851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fr-FR" dirty="0"/>
              <a:t> </a:t>
            </a: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Crédits obligatoires et optionnels </a:t>
            </a:r>
          </a:p>
          <a:p>
            <a:pPr>
              <a:spcAft>
                <a:spcPts val="300"/>
              </a:spcAft>
            </a:pP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 (bloc K et L) </a:t>
            </a:r>
          </a:p>
          <a:p>
            <a:pPr>
              <a:spcAft>
                <a:spcPts val="0"/>
              </a:spcAft>
            </a:pP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 A 2025 ET H. 2026</a:t>
            </a:r>
          </a:p>
          <a:p>
            <a:pPr marL="342900" lvl="1" indent="-342900">
              <a:spcBef>
                <a:spcPct val="5000"/>
              </a:spcBef>
              <a:buFont typeface="Wingdings" pitchFamily="2" charset="2"/>
              <a:buChar char="Ø"/>
            </a:pPr>
            <a:r>
              <a:rPr lang="fr-CA" altLang="fr-FR" sz="2000" dirty="0">
                <a:sym typeface="Symbol" panose="05050102010706020507" pitchFamily="18" charset="2"/>
              </a:rPr>
              <a:t>L’un des cours de 6 crédits suivants:</a:t>
            </a:r>
          </a:p>
          <a:p>
            <a:pPr marL="285750" indent="-285750">
              <a:spcAft>
                <a:spcPts val="0"/>
              </a:spcAft>
              <a:buFont typeface="Wingdings" pitchFamily="2" charset="2"/>
              <a:buChar char="§"/>
            </a:pPr>
            <a:r>
              <a:rPr lang="fr-FR" sz="1700" dirty="0">
                <a:latin typeface="+mn-lt"/>
              </a:rPr>
              <a:t>DRT 3941/3991 </a:t>
            </a:r>
            <a:r>
              <a:rPr lang="fr-CA" altLang="fr-FR" sz="1700" dirty="0">
                <a:latin typeface="+mn-lt"/>
                <a:sym typeface="Symbol" panose="05050102010706020507" pitchFamily="18" charset="2"/>
              </a:rPr>
              <a:t>–</a:t>
            </a:r>
            <a:r>
              <a:rPr lang="fr-FR" sz="1700" dirty="0">
                <a:latin typeface="+mn-lt"/>
              </a:rPr>
              <a:t> Stage en milieu communautaire (incluant le service-conseil de la Clinique juridique)</a:t>
            </a:r>
          </a:p>
          <a:p>
            <a:pPr marL="285750" indent="-285750">
              <a:spcAft>
                <a:spcPts val="0"/>
              </a:spcAft>
              <a:buFont typeface="Wingdings" pitchFamily="2" charset="2"/>
              <a:buChar char="§"/>
            </a:pPr>
            <a:r>
              <a:rPr lang="fr-FR" sz="1700" dirty="0">
                <a:latin typeface="+mn-lt"/>
              </a:rPr>
              <a:t>DRT 3915/3965 et 3940/3990 – Concours de plaidoirie</a:t>
            </a:r>
          </a:p>
          <a:p>
            <a:pPr marL="285750" indent="-285750">
              <a:spcAft>
                <a:spcPts val="0"/>
              </a:spcAft>
              <a:buFont typeface="Wingdings" pitchFamily="2" charset="2"/>
              <a:buChar char="§"/>
            </a:pPr>
            <a:r>
              <a:rPr lang="fr-FR" sz="1700" dirty="0">
                <a:latin typeface="+mn-lt"/>
              </a:rPr>
              <a:t>DRT 3916/3966 – Stage de recherche (en milieu professionnel)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7EF0CFB-2676-1C5D-82DC-CA4DE8352F90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868680" y="2965735"/>
            <a:ext cx="4892040" cy="3567347"/>
          </a:xfrm>
        </p:spPr>
        <p:txBody>
          <a:bodyPr>
            <a:normAutofit/>
          </a:bodyPr>
          <a:lstStyle/>
          <a:p>
            <a:pPr>
              <a:spcBef>
                <a:spcPct val="5000"/>
              </a:spcBef>
              <a:spcAft>
                <a:spcPts val="300"/>
              </a:spcAft>
            </a:pPr>
            <a:r>
              <a:rPr lang="fr-CA" altLang="fr-FR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2" charset="2"/>
              </a:rPr>
              <a:t> </a:t>
            </a:r>
            <a:r>
              <a:rPr lang="fr-CA" altLang="fr-FR" sz="2000" b="1" dirty="0">
                <a:latin typeface="Arial" panose="020B0604020202020204" pitchFamily="34" charset="0"/>
                <a:cs typeface="Arial" panose="020B0604020202020204" pitchFamily="34" charset="0"/>
                <a:sym typeface="Symbol" pitchFamily="2" charset="2"/>
              </a:rPr>
              <a:t>Crédits obligatoires (bloc K)</a:t>
            </a:r>
          </a:p>
          <a:p>
            <a:pPr>
              <a:spcBef>
                <a:spcPct val="5000"/>
              </a:spcBef>
              <a:spcAft>
                <a:spcPts val="300"/>
              </a:spcAft>
            </a:pPr>
            <a:r>
              <a:rPr lang="fr-CA" altLang="fr-F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2" charset="2"/>
              </a:rPr>
              <a:t> A. 2025 OU H. 2026</a:t>
            </a:r>
          </a:p>
          <a:p>
            <a:pPr marL="342900" lvl="1" indent="-342900">
              <a:spcBef>
                <a:spcPct val="5000"/>
              </a:spcBef>
              <a:buFont typeface="Wingdings" pitchFamily="2" charset="2"/>
              <a:buChar char="Ø"/>
            </a:pPr>
            <a:r>
              <a:rPr lang="fr-CA" altLang="fr-FR" sz="2000" dirty="0">
                <a:sym typeface="Symbol" panose="05050102010706020507" pitchFamily="18" charset="2"/>
              </a:rPr>
              <a:t>L’un des cours suivants de 3 crédits suivants :</a:t>
            </a:r>
          </a:p>
          <a:p>
            <a:pPr marL="712788" lvl="1" indent="-350838">
              <a:spcAft>
                <a:spcPts val="0"/>
              </a:spcAft>
              <a:buFont typeface="Wingdings" pitchFamily="2" charset="2"/>
              <a:buChar char="§"/>
            </a:pPr>
            <a:r>
              <a:rPr lang="fr-CA" altLang="fr-FR" sz="1700" dirty="0">
                <a:sym typeface="Symbol" panose="05050102010706020507" pitchFamily="18" charset="2"/>
              </a:rPr>
              <a:t>DRT3910 – Séminaire de rédaction</a:t>
            </a:r>
          </a:p>
          <a:p>
            <a:pPr marL="712788" lvl="1" indent="-350838">
              <a:spcAft>
                <a:spcPts val="0"/>
              </a:spcAft>
              <a:buFont typeface="Wingdings" pitchFamily="2" charset="2"/>
              <a:buChar char="§"/>
            </a:pPr>
            <a:r>
              <a:rPr lang="fr-CA" altLang="fr-FR" sz="1700" dirty="0">
                <a:sym typeface="Symbol" panose="05050102010706020507" pitchFamily="18" charset="2"/>
              </a:rPr>
              <a:t>DRT3911 – Séminaire de cas pratiques</a:t>
            </a:r>
          </a:p>
          <a:p>
            <a:pPr marL="712788" lvl="1" indent="-350838">
              <a:spcAft>
                <a:spcPts val="0"/>
              </a:spcAft>
              <a:buFont typeface="Wingdings" pitchFamily="2" charset="2"/>
              <a:buChar char="§"/>
            </a:pPr>
            <a:r>
              <a:rPr lang="fr-CA" altLang="fr-FR" sz="1700" dirty="0">
                <a:sym typeface="Symbol" panose="05050102010706020507" pitchFamily="18" charset="2"/>
              </a:rPr>
              <a:t>DRT3912 – Séminaire MARC</a:t>
            </a:r>
          </a:p>
          <a:p>
            <a:pPr marL="712788" lvl="1" indent="-350838">
              <a:spcAft>
                <a:spcPts val="0"/>
              </a:spcAft>
              <a:buFont typeface="Wingdings" pitchFamily="2" charset="2"/>
              <a:buChar char="§"/>
            </a:pPr>
            <a:r>
              <a:rPr lang="fr-CA" altLang="fr-FR" sz="1700" dirty="0">
                <a:sym typeface="Symbol" panose="05050102010706020507" pitchFamily="18" charset="2"/>
              </a:rPr>
              <a:t>DRT3913 – Tribunal-école</a:t>
            </a:r>
          </a:p>
          <a:p>
            <a:pPr marL="712788" lvl="1" indent="-350838">
              <a:spcAft>
                <a:spcPts val="0"/>
              </a:spcAft>
              <a:buFont typeface="Wingdings" pitchFamily="2" charset="2"/>
              <a:buChar char="§"/>
            </a:pPr>
            <a:r>
              <a:rPr lang="fr-CA" altLang="fr-FR" sz="1700" dirty="0">
                <a:sym typeface="Symbol" panose="05050102010706020507" pitchFamily="18" charset="2"/>
              </a:rPr>
              <a:t>DRT3914 – Clinique juridique</a:t>
            </a:r>
          </a:p>
          <a:p>
            <a:pPr marL="361950" lvl="1">
              <a:spcAft>
                <a:spcPts val="0"/>
              </a:spcAft>
            </a:pPr>
            <a:r>
              <a:rPr lang="fr-CA" altLang="fr-FR" sz="1700" dirty="0">
                <a:sym typeface="Symbol" panose="05050102010706020507" pitchFamily="18" charset="2"/>
              </a:rPr>
              <a:t>		 (service d’information)</a:t>
            </a:r>
          </a:p>
          <a:p>
            <a:pPr marL="712788" lvl="1" indent="-350838">
              <a:spcAft>
                <a:spcPts val="0"/>
              </a:spcAft>
              <a:buFont typeface="Wingdings" pitchFamily="2" charset="2"/>
              <a:buChar char="§"/>
            </a:pPr>
            <a:r>
              <a:rPr lang="fr-CA" altLang="fr-FR" sz="1700" dirty="0">
                <a:sym typeface="Symbol" panose="05050102010706020507" pitchFamily="18" charset="2"/>
              </a:rPr>
              <a:t>DRT3918 – Techniques de procès en droit 		 civil</a:t>
            </a:r>
          </a:p>
          <a:p>
            <a:pPr marL="342900" lvl="1" indent="-342900">
              <a:spcBef>
                <a:spcPct val="5000"/>
              </a:spcBef>
              <a:buFont typeface="Wingdings" pitchFamily="2" charset="2"/>
              <a:buChar char="Ø"/>
            </a:pPr>
            <a:endParaRPr lang="fr-CA" altLang="fr-FR" sz="2100" dirty="0">
              <a:sym typeface="Symbol" pitchFamily="2" charset="2"/>
            </a:endParaRP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0953B6A-FE84-5CD7-2D4B-2E398D67A52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4397" y="1544256"/>
            <a:ext cx="10046368" cy="666549"/>
          </a:xfrm>
        </p:spPr>
        <p:txBody>
          <a:bodyPr>
            <a:normAutofit/>
          </a:bodyPr>
          <a:lstStyle/>
          <a:p>
            <a:r>
              <a:rPr lang="fr-CA" altLang="fr-FR" sz="3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2" charset="2"/>
              </a:rPr>
              <a:t>Pour les étudiants actuellement en </a:t>
            </a:r>
            <a:r>
              <a:rPr lang="fr-CA" altLang="fr-FR" sz="31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2" charset="2"/>
              </a:rPr>
              <a:t>deuxième</a:t>
            </a:r>
            <a:r>
              <a:rPr lang="fr-CA" altLang="fr-FR" sz="3100" b="0" dirty="0">
                <a:solidFill>
                  <a:schemeClr val="accent1"/>
                </a:solidFill>
                <a:sym typeface="Symbol" pitchFamily="2" charset="2"/>
              </a:rPr>
              <a:t> </a:t>
            </a:r>
            <a:r>
              <a:rPr lang="fr-CA" altLang="fr-FR" sz="3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2" charset="2"/>
              </a:rPr>
              <a:t>année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29B5E4FD-31A2-631C-6F69-89196340B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choix pour 2025-2026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1F0731C-9305-F88C-BB62-B6FA3A9BB2E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Forme libre : forme 13">
            <a:extLst>
              <a:ext uri="{FF2B5EF4-FFF2-40B4-BE49-F238E27FC236}">
                <a16:creationId xmlns:a16="http://schemas.microsoft.com/office/drawing/2014/main" id="{CC6C3F29-E10D-E12D-BAF5-F91001D26883}"/>
              </a:ext>
            </a:extLst>
          </p:cNvPr>
          <p:cNvSpPr>
            <a:spLocks noChangeAspect="1"/>
          </p:cNvSpPr>
          <p:nvPr/>
        </p:nvSpPr>
        <p:spPr>
          <a:xfrm rot="16200000">
            <a:off x="10146535" y="0"/>
            <a:ext cx="2045465" cy="2045465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1463040 h 3429000"/>
              <a:gd name="connsiteX3" fmla="*/ 1463040 w 3429000"/>
              <a:gd name="connsiteY3" fmla="*/ 1463040 h 3429000"/>
              <a:gd name="connsiteX4" fmla="*/ 1463040 w 3429000"/>
              <a:gd name="connsiteY4" fmla="*/ 3429000 h 3429000"/>
              <a:gd name="connsiteX5" fmla="*/ 0 w 3429000"/>
              <a:gd name="connsiteY5" fmla="*/ 3429000 h 3429000"/>
              <a:gd name="connsiteX6" fmla="*/ 0 w 3429000"/>
              <a:gd name="connsiteY6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1463040"/>
                </a:lnTo>
                <a:lnTo>
                  <a:pt x="1463040" y="1463040"/>
                </a:lnTo>
                <a:lnTo>
                  <a:pt x="1463040" y="3429000"/>
                </a:lnTo>
                <a:lnTo>
                  <a:pt x="0" y="3429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0F1018F-02C6-C914-C6C6-306D18145746}"/>
              </a:ext>
            </a:extLst>
          </p:cNvPr>
          <p:cNvSpPr txBox="1"/>
          <p:nvPr/>
        </p:nvSpPr>
        <p:spPr>
          <a:xfrm>
            <a:off x="868681" y="2351314"/>
            <a:ext cx="10046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* N’oubliez pas le dernier cours obligatoire du bloc C: DRT3935 – Dissertation juridique</a:t>
            </a:r>
          </a:p>
        </p:txBody>
      </p:sp>
    </p:spTree>
    <p:extLst>
      <p:ext uri="{BB962C8B-B14F-4D97-AF65-F5344CB8AC3E}">
        <p14:creationId xmlns:p14="http://schemas.microsoft.com/office/powerpoint/2010/main" val="331914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4A140EFF-CAC9-4486-52D4-3387EF9CB78D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fr-CA" dirty="0"/>
              <a:t>l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934A715-9315-D044-631A-878537CEEAD6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 marL="200025"/>
            <a:endParaRPr lang="fr-CA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7EF0CFB-2676-1C5D-82DC-CA4DE8352F90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914398" y="1949116"/>
            <a:ext cx="10210802" cy="4634564"/>
          </a:xfrm>
        </p:spPr>
        <p:txBody>
          <a:bodyPr>
            <a:normAutofit fontScale="77500" lnSpcReduction="20000"/>
          </a:bodyPr>
          <a:lstStyle/>
          <a:p>
            <a:pPr lvl="1">
              <a:spcBef>
                <a:spcPct val="5000"/>
              </a:spcBef>
            </a:pPr>
            <a:endParaRPr lang="fr-CA" altLang="fr-FR" sz="21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342900" lvl="1" indent="-342900">
              <a:spcBef>
                <a:spcPct val="5000"/>
              </a:spcBef>
              <a:buFont typeface="Wingdings" pitchFamily="2" charset="2"/>
              <a:buChar char="Ø"/>
            </a:pPr>
            <a:r>
              <a:rPr lang="fr-CA" altLang="fr-FR" sz="2300" b="1" dirty="0">
                <a:solidFill>
                  <a:schemeClr val="tx2">
                    <a:lumMod val="75000"/>
                  </a:schemeClr>
                </a:solidFill>
                <a:highlight>
                  <a:srgbClr val="FFFFFF"/>
                </a:highlight>
                <a:latin typeface="+mn-lt"/>
              </a:rPr>
              <a:t>Pour les cours obligatoires du bloc C (DRT2923 – DRT2924 – DRT3935)</a:t>
            </a:r>
          </a:p>
          <a:p>
            <a:pPr marL="750888" lvl="1" indent="-342900">
              <a:spcBef>
                <a:spcPct val="0"/>
              </a:spcBef>
              <a:buFont typeface="Wingdings" pitchFamily="2" charset="2"/>
              <a:buChar char="§"/>
              <a:tabLst>
                <a:tab pos="531813" algn="l"/>
                <a:tab pos="627063" algn="l"/>
                <a:tab pos="657225" algn="l"/>
                <a:tab pos="3411538" algn="l"/>
              </a:tabLst>
            </a:pPr>
            <a:r>
              <a:rPr lang="fr-CA" altLang="fr-FR" sz="2100" dirty="0">
                <a:solidFill>
                  <a:schemeClr val="tx2">
                    <a:lumMod val="75000"/>
                  </a:schemeClr>
                </a:solidFill>
                <a:highlight>
                  <a:srgbClr val="FFFFFF"/>
                </a:highlight>
                <a:latin typeface="+mn-lt"/>
              </a:rPr>
              <a:t>Vous procédez à votre inscription directement via le Centre étudiant </a:t>
            </a:r>
          </a:p>
          <a:p>
            <a:pPr lvl="1">
              <a:spcBef>
                <a:spcPct val="5000"/>
              </a:spcBef>
            </a:pPr>
            <a:endParaRPr lang="fr-CA" altLang="fr-FR" sz="21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342900" lvl="1" indent="-342900">
              <a:spcBef>
                <a:spcPct val="5000"/>
              </a:spcBef>
              <a:buFont typeface="Wingdings" pitchFamily="2" charset="2"/>
              <a:buChar char="Ø"/>
            </a:pPr>
            <a:r>
              <a:rPr lang="fr-CA" altLang="fr-FR" sz="23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Pour </a:t>
            </a:r>
            <a:r>
              <a:rPr lang="fr-CA" altLang="fr-FR" sz="2300" b="1" u="sng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tous</a:t>
            </a:r>
            <a:r>
              <a:rPr lang="fr-CA" altLang="fr-FR" sz="23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les cours obligatoires et optionnels du bloc K et L:</a:t>
            </a:r>
            <a:endParaRPr lang="fr-CA" altLang="fr-FR" sz="2300" b="1" dirty="0">
              <a:solidFill>
                <a:schemeClr val="tx2">
                  <a:lumMod val="75000"/>
                </a:schemeClr>
              </a:solidFill>
              <a:highlight>
                <a:srgbClr val="FFFFFF"/>
              </a:highlight>
              <a:latin typeface="+mn-lt"/>
            </a:endParaRPr>
          </a:p>
          <a:p>
            <a:pPr marL="668338" lvl="1" indent="-306388">
              <a:spcBef>
                <a:spcPct val="0"/>
              </a:spcBef>
              <a:buFont typeface="Wingdings" pitchFamily="2" charset="2"/>
              <a:buChar char="§"/>
              <a:tabLst>
                <a:tab pos="611188" algn="l"/>
                <a:tab pos="1706563" algn="l"/>
              </a:tabLst>
            </a:pPr>
            <a:r>
              <a:rPr lang="fr-CA" altLang="fr-FR" sz="21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À partir du 24 février jusqu’au 10 mars (à 23h59)</a:t>
            </a:r>
            <a:r>
              <a:rPr lang="fr-CA" altLang="fr-FR" sz="21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, </a:t>
            </a:r>
            <a:r>
              <a:rPr lang="fr-CA" altLang="fr-FR" sz="2100" dirty="0">
                <a:solidFill>
                  <a:schemeClr val="tx2">
                    <a:lumMod val="75000"/>
                  </a:schemeClr>
                </a:solidFill>
                <a:highlight>
                  <a:srgbClr val="FFFFFF"/>
                </a:highlight>
                <a:latin typeface="+mn-lt"/>
              </a:rPr>
              <a:t>v</a:t>
            </a:r>
            <a:r>
              <a:rPr lang="fr-CA" altLang="fr-FR" sz="21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ous devrez remplir un formulaire en ligne pour exprimer vos préférences</a:t>
            </a:r>
          </a:p>
          <a:p>
            <a:pPr marL="668338" lvl="1" indent="-306388">
              <a:spcBef>
                <a:spcPct val="0"/>
              </a:spcBef>
              <a:buFont typeface="Wingdings" pitchFamily="2" charset="2"/>
              <a:buChar char="§"/>
              <a:tabLst>
                <a:tab pos="611188" algn="l"/>
                <a:tab pos="1706563" algn="l"/>
              </a:tabLst>
            </a:pPr>
            <a:r>
              <a:rPr lang="fr-CA" altLang="fr-FR" sz="21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Vous pourrez aller directement à l’adresse d’inscription: </a:t>
            </a:r>
            <a:r>
              <a:rPr lang="fr-CA" altLang="fr-FR" sz="2100" dirty="0">
                <a:solidFill>
                  <a:schemeClr val="tx2">
                    <a:lumMod val="75000"/>
                  </a:schemeClr>
                </a:solidFill>
                <a:latin typeface="+mn-lt"/>
                <a:hlinkClick r:id="rId2"/>
              </a:rPr>
              <a:t>https://fr.surveymonkey.com/r/inscriptionFP2025</a:t>
            </a:r>
            <a:r>
              <a:rPr lang="fr-CA" altLang="fr-FR" sz="21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fr-CA" altLang="fr-FR" sz="2100" dirty="0">
                <a:solidFill>
                  <a:schemeClr val="tx2">
                    <a:lumMod val="75000"/>
                  </a:schemeClr>
                </a:solidFill>
                <a:highlight>
                  <a:srgbClr val="FFFFFF"/>
                </a:highlight>
                <a:latin typeface="+mn-lt"/>
              </a:rPr>
              <a:t>OU attendre le rappel par courriel</a:t>
            </a:r>
          </a:p>
          <a:p>
            <a:pPr marL="179388" lvl="1" indent="0">
              <a:spcBef>
                <a:spcPct val="0"/>
              </a:spcBef>
              <a:tabLst>
                <a:tab pos="446088" algn="l"/>
                <a:tab pos="623888" algn="l"/>
                <a:tab pos="803275" algn="l"/>
                <a:tab pos="3411538" algn="l"/>
              </a:tabLst>
            </a:pPr>
            <a:r>
              <a:rPr lang="fr-CA" altLang="fr-FR" sz="21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             </a:t>
            </a:r>
            <a:endParaRPr lang="fr-CA" altLang="fr-FR" sz="21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179388" lvl="1" indent="-134938">
              <a:spcBef>
                <a:spcPct val="0"/>
              </a:spcBef>
              <a:buFont typeface="Wingdings" panose="05000000000000000000" pitchFamily="2" charset="2"/>
              <a:buChar char="Ø"/>
              <a:tabLst>
                <a:tab pos="350838" algn="l"/>
                <a:tab pos="623888" algn="l"/>
                <a:tab pos="1706563" algn="l"/>
                <a:tab pos="3411538" algn="l"/>
              </a:tabLst>
            </a:pPr>
            <a:r>
              <a:rPr lang="fr-CA" altLang="fr-FR" sz="21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	</a:t>
            </a:r>
            <a:r>
              <a:rPr lang="fr-CA" altLang="fr-FR" sz="23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Stages en milieu communautaire:</a:t>
            </a:r>
          </a:p>
          <a:p>
            <a:pPr marL="704850" lvl="2" indent="-342900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Font typeface="Wingdings" pitchFamily="2" charset="2"/>
              <a:buChar char="§"/>
              <a:tabLst>
                <a:tab pos="350838" algn="l"/>
                <a:tab pos="623888" algn="l"/>
                <a:tab pos="1706563" algn="l"/>
                <a:tab pos="3411538" algn="l"/>
              </a:tabLst>
            </a:pPr>
            <a:r>
              <a:rPr lang="fr-CA" altLang="fr-FR" sz="21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Séance d’information: 12 février, de 11h30 à 12h30, au B-3205</a:t>
            </a:r>
          </a:p>
          <a:p>
            <a:pPr marL="179388" lvl="1" indent="0">
              <a:spcBef>
                <a:spcPct val="0"/>
              </a:spcBef>
              <a:tabLst>
                <a:tab pos="446088" algn="l"/>
                <a:tab pos="623888" algn="l"/>
                <a:tab pos="803275" algn="l"/>
                <a:tab pos="3411538" algn="l"/>
              </a:tabLst>
            </a:pPr>
            <a:endParaRPr lang="fr-CA" altLang="fr-FR" sz="21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179388" lvl="1" indent="-88900">
              <a:spcBef>
                <a:spcPct val="0"/>
              </a:spcBef>
              <a:buFont typeface="Wingdings" panose="05000000000000000000" pitchFamily="2" charset="2"/>
              <a:buChar char="Ø"/>
              <a:tabLst>
                <a:tab pos="350838" algn="l"/>
                <a:tab pos="723900" algn="l"/>
                <a:tab pos="1787525" algn="l"/>
                <a:tab pos="3411538" algn="l"/>
              </a:tabLst>
            </a:pPr>
            <a:r>
              <a:rPr lang="fr-CA" altLang="fr-FR" sz="21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	</a:t>
            </a:r>
            <a:r>
              <a:rPr lang="fr-CA" altLang="fr-FR" sz="23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Stages de recherche en milieu professionnel:</a:t>
            </a:r>
          </a:p>
          <a:p>
            <a:pPr marL="704850" lvl="1" indent="-342900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Font typeface="Wingdings" pitchFamily="2" charset="2"/>
              <a:buChar char="§"/>
              <a:tabLst>
                <a:tab pos="804863" algn="l"/>
                <a:tab pos="982663" algn="l"/>
                <a:tab pos="3411538" algn="l"/>
              </a:tabLst>
            </a:pPr>
            <a:r>
              <a:rPr lang="fr-CA" altLang="fr-FR" sz="21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Si vous êtes retenu(e) à la première étape, vous recevrez un courriel au mois de mars ou avril pour vous demander une lettre de motivation et un C.V. et vous expliquer les prochaines étapes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0953B6A-FE84-5CD7-2D4B-2E398D67A52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/>
          </a:bodyPr>
          <a:lstStyle/>
          <a:p>
            <a:endParaRPr lang="fr-CA" altLang="fr-FR" sz="18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  <a:sym typeface="Symbol" pitchFamily="2" charset="2"/>
            </a:endParaRP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29B5E4FD-31A2-631C-6F69-89196340B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L’inscription</a:t>
            </a:r>
          </a:p>
        </p:txBody>
      </p:sp>
      <p:sp>
        <p:nvSpPr>
          <p:cNvPr id="10" name="Forme libre : forme 13">
            <a:extLst>
              <a:ext uri="{FF2B5EF4-FFF2-40B4-BE49-F238E27FC236}">
                <a16:creationId xmlns:a16="http://schemas.microsoft.com/office/drawing/2014/main" id="{CC6C3F29-E10D-E12D-BAF5-F91001D26883}"/>
              </a:ext>
            </a:extLst>
          </p:cNvPr>
          <p:cNvSpPr>
            <a:spLocks noChangeAspect="1"/>
          </p:cNvSpPr>
          <p:nvPr/>
        </p:nvSpPr>
        <p:spPr>
          <a:xfrm rot="16200000">
            <a:off x="10146535" y="0"/>
            <a:ext cx="2045465" cy="2045465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1463040 h 3429000"/>
              <a:gd name="connsiteX3" fmla="*/ 1463040 w 3429000"/>
              <a:gd name="connsiteY3" fmla="*/ 1463040 h 3429000"/>
              <a:gd name="connsiteX4" fmla="*/ 1463040 w 3429000"/>
              <a:gd name="connsiteY4" fmla="*/ 3429000 h 3429000"/>
              <a:gd name="connsiteX5" fmla="*/ 0 w 3429000"/>
              <a:gd name="connsiteY5" fmla="*/ 3429000 h 3429000"/>
              <a:gd name="connsiteX6" fmla="*/ 0 w 3429000"/>
              <a:gd name="connsiteY6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1463040"/>
                </a:lnTo>
                <a:lnTo>
                  <a:pt x="1463040" y="1463040"/>
                </a:lnTo>
                <a:lnTo>
                  <a:pt x="1463040" y="3429000"/>
                </a:lnTo>
                <a:lnTo>
                  <a:pt x="0" y="3429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326407796"/>
      </p:ext>
    </p:extLst>
  </p:cSld>
  <p:clrMapOvr>
    <a:masterClrMapping/>
  </p:clrMapOvr>
</p:sld>
</file>

<file path=ppt/theme/theme1.xml><?xml version="1.0" encoding="utf-8"?>
<a:theme xmlns:a="http://schemas.openxmlformats.org/drawingml/2006/main" name="UMONTREAL">
  <a:themeElements>
    <a:clrScheme name="COULEURS_UMONTREAL">
      <a:dk1>
        <a:srgbClr val="0B113A"/>
      </a:dk1>
      <a:lt1>
        <a:sysClr val="window" lastClr="FFFFFF"/>
      </a:lt1>
      <a:dk2>
        <a:srgbClr val="0B113A"/>
      </a:dk2>
      <a:lt2>
        <a:srgbClr val="E5F0F8"/>
      </a:lt2>
      <a:accent1>
        <a:srgbClr val="0057AC"/>
      </a:accent1>
      <a:accent2>
        <a:srgbClr val="52B782"/>
      </a:accent2>
      <a:accent3>
        <a:srgbClr val="FDE1DE"/>
      </a:accent3>
      <a:accent4>
        <a:srgbClr val="F04E26"/>
      </a:accent4>
      <a:accent5>
        <a:srgbClr val="FFCA40"/>
      </a:accent5>
      <a:accent6>
        <a:srgbClr val="024244"/>
      </a:accent6>
      <a:hlink>
        <a:srgbClr val="0057AC"/>
      </a:hlink>
      <a:folHlink>
        <a:srgbClr val="F04E26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MONTREAL" id="{04DF2DA8-9854-4563-B65C-DA4BCFEB40D0}" vid="{12826E35-A55D-40BE-A5CA-24862DD96188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5F2988C27BC34DAA1D07DEA27E6086" ma:contentTypeVersion="8" ma:contentTypeDescription="Crée un document." ma:contentTypeScope="" ma:versionID="391bc8be0821a8d2ee20c1352e6a6b28">
  <xsd:schema xmlns:xsd="http://www.w3.org/2001/XMLSchema" xmlns:xs="http://www.w3.org/2001/XMLSchema" xmlns:p="http://schemas.microsoft.com/office/2006/metadata/properties" xmlns:ns2="d83e4160-01a9-4eaf-9e4a-65c7293b6aac" targetNamespace="http://schemas.microsoft.com/office/2006/metadata/properties" ma:root="true" ma:fieldsID="6975a6912abef9ae1ef72145b1d219b7" ns2:_="">
    <xsd:import namespace="d83e4160-01a9-4eaf-9e4a-65c7293b6aa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3e4160-01a9-4eaf-9e4a-65c7293b6a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F1F8E31-9F6C-441E-B97F-046F0520DE76}">
  <ds:schemaRefs>
    <ds:schemaRef ds:uri="d83e4160-01a9-4eaf-9e4a-65c7293b6aac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56BE20E2-1DAE-47E2-834F-2E935B4FAC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83e4160-01a9-4eaf-9e4a-65c7293b6aa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C88AFE4-1A89-4501-B201-F5C03726B5A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UMONTREAL</Template>
  <TotalTime>0</TotalTime>
  <Words>1876</Words>
  <Application>Microsoft Macintosh PowerPoint</Application>
  <PresentationFormat>Grand écran</PresentationFormat>
  <Paragraphs>317</Paragraphs>
  <Slides>23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Courier New</vt:lpstr>
      <vt:lpstr>Symbol</vt:lpstr>
      <vt:lpstr>Times</vt:lpstr>
      <vt:lpstr>Times New Roman</vt:lpstr>
      <vt:lpstr>Wingdings</vt:lpstr>
      <vt:lpstr>UMONTREAL</vt:lpstr>
      <vt:lpstr>Les activités pratiques dans le baccalauréat en droit</vt:lpstr>
      <vt:lpstr>Les objectifs</vt:lpstr>
      <vt:lpstr>Où trouver l’information?</vt:lpstr>
      <vt:lpstr>La structure du programme</vt:lpstr>
      <vt:lpstr>Les choix pour 2025-2026</vt:lpstr>
      <vt:lpstr>Les choix pour 2025-2026</vt:lpstr>
      <vt:lpstr>Les choix pour 2025-2026</vt:lpstr>
      <vt:lpstr>Les choix pour 2025-2026</vt:lpstr>
      <vt:lpstr>L’inscription</vt:lpstr>
      <vt:lpstr>Les activités pratiques offertes</vt:lpstr>
      <vt:lpstr>Les séminaires (3 crédits)</vt:lpstr>
      <vt:lpstr>Les séminaires (3 crédits)</vt:lpstr>
      <vt:lpstr>Les plaidoiries (3/6 crédits)</vt:lpstr>
      <vt:lpstr>Les plaidoiries (3/6 crédits)</vt:lpstr>
      <vt:lpstr>La clinique juridique (3/6 crédits)</vt:lpstr>
      <vt:lpstr>La clinique juridique (3/6 crédits)</vt:lpstr>
      <vt:lpstr>Les stages (6 crédits)</vt:lpstr>
      <vt:lpstr>Les stages (6 crédits)</vt:lpstr>
      <vt:lpstr>Les stages (6 crédits)</vt:lpstr>
      <vt:lpstr>Les stages (6 crédits)</vt:lpstr>
      <vt:lpstr>Foire aux questions</vt:lpstr>
      <vt:lpstr>Des questions?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Gabarit PowerPoint institutionnel de l'Université de Montréal</dc:title>
  <dc:creator/>
  <cp:lastModifiedBy/>
  <cp:revision>1</cp:revision>
  <cp:lastPrinted>2025-02-04T20:38:23Z</cp:lastPrinted>
  <dcterms:created xsi:type="dcterms:W3CDTF">2021-11-30T19:01:19Z</dcterms:created>
  <dcterms:modified xsi:type="dcterms:W3CDTF">2025-02-05T21:36:05Z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0x0101004A5F2988C27BC34DAA1D07DEA27E6086</vt:lpwstr>
  </property>
</Properties>
</file>